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8" r:id="rId1"/>
  </p:sldMasterIdLst>
  <p:notesMasterIdLst>
    <p:notesMasterId r:id="rId21"/>
  </p:notesMasterIdLst>
  <p:sldIdLst>
    <p:sldId id="256" r:id="rId2"/>
    <p:sldId id="257" r:id="rId3"/>
    <p:sldId id="258" r:id="rId4"/>
    <p:sldId id="301" r:id="rId5"/>
    <p:sldId id="302" r:id="rId6"/>
    <p:sldId id="303" r:id="rId7"/>
    <p:sldId id="304" r:id="rId8"/>
    <p:sldId id="281" r:id="rId9"/>
    <p:sldId id="312" r:id="rId10"/>
    <p:sldId id="305" r:id="rId11"/>
    <p:sldId id="313" r:id="rId12"/>
    <p:sldId id="311" r:id="rId13"/>
    <p:sldId id="306" r:id="rId14"/>
    <p:sldId id="308" r:id="rId15"/>
    <p:sldId id="307" r:id="rId16"/>
    <p:sldId id="309" r:id="rId17"/>
    <p:sldId id="314" r:id="rId18"/>
    <p:sldId id="310" r:id="rId19"/>
    <p:sldId id="293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Fira Sans" panose="020B060402020202020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ra Evans" initials="NE" lastIdx="1" clrIdx="0">
    <p:extLst>
      <p:ext uri="{19B8F6BF-5375-455C-9EA6-DF929625EA0E}">
        <p15:presenceInfo xmlns:p15="http://schemas.microsoft.com/office/powerpoint/2012/main" userId="ee5026846526475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5b27839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5b27839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09239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5b27839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5b27839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3281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5b27839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5b27839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31517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5b27839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5b27839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0789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5b27839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5b27839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51372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5b27839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5b27839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70139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5b27839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5b27839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18350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85bbc2ee7e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85bbc2ee7e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47dd31bc1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47dd31bc1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5b27839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85b27839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5b27839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85b27839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3309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5b27839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85b27839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93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5b27839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85b27839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300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5b27839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5b27839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5b27839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5b27839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2737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5b27839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5b27839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2875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CC55D-E2A2-4220-BE96-3C83F5DEF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246D3-5F6C-465F-BCB3-85C6CB9E5A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1275A-6709-4041-9E91-D48323C5F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D141C-C79F-4ABC-A135-2C67EAF33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F4923-0E47-40BA-9034-4982186B9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852091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2377-1909-468E-B3DA-625BE0758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57CFA7-D49B-46E5-BA9E-C00E3C59BA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21160-EE60-4956-A155-02B8ED30A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EEE7E-DF39-438C-9D97-6934BEE2C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5CCE1-F4D2-4507-9909-C6102AC6F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115306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921976-7DEC-4B14-9A42-3C82A84E8E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2347E-4172-4883-B65A-E949B0F94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5FC43-38B8-41D6-A1D6-FA473C3DD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38D76-0A5C-437E-8834-AC2A49C8C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5F810-A78C-45FC-AFA0-D1E98F487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0736054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solidFill>
            <a:srgbClr val="F6B26B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9087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359C8-EDCD-4ACA-AAC5-7B4FD71C2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A64C4-8D6C-4D61-B908-A20C9480E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B5C04C-A17C-4F89-8F16-7283F7683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63040-BFA8-40AD-A0CF-C64559D5C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427CB-9084-4FD4-B853-6C32D38F9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4954065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B0A73-0B3F-4F53-AA93-388490D5E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E7B58-3C67-4C30-A98F-715510939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24CBA-90F8-4195-9CE0-C87C31B6A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5/27/2020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71F91-4FAE-4C71-831D-ADA654670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9C956-2A4C-4097-8301-56CE6E31F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8169364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86D7D-982B-46BE-BC74-FD50F241C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606C0-3FFD-457F-959F-C60ABD91AA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6FF01-95CB-4C0F-B7A4-01038C62C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B454F0-EA1D-49A8-9BEC-4529BA774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AC83F6-5D04-485C-81C8-4D0D6D622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F29443-1A68-4CC9-B1F8-E5B05A624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1050488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5D79-2C39-4D14-A927-6C7486476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811E69-A7D7-44C5-9B1C-14395E1D86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5B5969-5BE2-4F43-82C4-F84E8C4A38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38075D-5F6B-4FDA-8098-9AA956FC10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142C04-CADA-4954-B8F8-09C650538B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66646B-8D5C-4807-84A5-938E6B9A0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E8E5B9-CCA4-484E-AE6E-294ECE95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209E88-7F61-4FEE-881A-6CB3F39A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229128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E221A-95DB-49B5-BACF-35DF60C28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D410B2-0B2A-487A-9442-1917D8C3B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4EF1F4-6245-4E50-BA4E-2A0EB24D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83E2A6-9A45-479D-B7FD-08A0C7588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7407472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45432-D68B-432B-BA5F-EF3D7B6BE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5A4304-C795-493F-BF25-CF0917E20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F4D135-8BC9-4543-9A76-F52002DC5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894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EC68E-0DD3-49D4-A7F0-3E499645E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4EDB0-FEF2-4D35-B506-FFA2514E3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0C2CB3-1C40-4632-9123-855D31E6B9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AFECFF-2F7C-4FA2-BD21-C469A5978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53E88D-7BDB-4A03-8EC8-05B9EDB09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57434-5910-4059-877C-30AE752F6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888474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5CD65-5BEE-42EA-9FE3-2A94C3E2F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2F7765-6A6B-45F3-8F56-BC25FF1851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F8AF5-A046-4A76-9F19-B4DBB93B2D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BF485F-9FDF-4E40-84F0-C5FF08F70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5CA7C1-8774-41DD-B177-4CF136DC1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9B4DF-B4B0-4CAF-9DBE-2E63D42A0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5122471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3F1BB2-438A-47D4-91ED-CCFB65D0B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4E977-F392-408A-8BC1-CFCB0F0E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BCA42-0465-4F0B-ADAF-65FBFEEFDF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7B700-9978-4F08-8A22-26D0CDAAEA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63900-4117-4DA6-80DA-6432E708E2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18334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2.xml"/><Relationship Id="rId1" Type="http://schemas.openxmlformats.org/officeDocument/2006/relationships/video" Target="https://www.youtube.com/embed/6bMRCOiWxyc?start=29&amp;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1B298F-2126-43B6-BA96-BEA8768D6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8197"/>
            <a:ext cx="9144000" cy="5359467"/>
          </a:xfrm>
          <a:prstGeom prst="rect">
            <a:avLst/>
          </a:prstGeom>
        </p:spPr>
      </p:pic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80921" y="899160"/>
            <a:ext cx="8917422" cy="24411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/>
              <a:t>Natural Numbers Proofs</a:t>
            </a:r>
            <a:endParaRPr lang="en-US" sz="800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body" idx="1"/>
          </p:nvPr>
        </p:nvSpPr>
        <p:spPr>
          <a:xfrm>
            <a:off x="311700" y="1291851"/>
            <a:ext cx="3822310" cy="2819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For all natural numbers n:</a:t>
            </a: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200" dirty="0"/>
              <a:t> + n  = n</a:t>
            </a:r>
          </a:p>
        </p:txBody>
      </p:sp>
      <p:sp>
        <p:nvSpPr>
          <p:cNvPr id="326" name="Google Shape;326;p39"/>
          <p:cNvSpPr/>
          <p:nvPr/>
        </p:nvSpPr>
        <p:spPr>
          <a:xfrm>
            <a:off x="926407" y="191588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38E23327-DF72-4D2C-9367-A1123F4EB8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Theorem</a:t>
            </a:r>
            <a:endParaRPr dirty="0"/>
          </a:p>
        </p:txBody>
      </p:sp>
      <p:sp>
        <p:nvSpPr>
          <p:cNvPr id="13" name="Google Shape;344;p41">
            <a:extLst>
              <a:ext uri="{FF2B5EF4-FFF2-40B4-BE49-F238E27FC236}">
                <a16:creationId xmlns:a16="http://schemas.microsoft.com/office/drawing/2014/main" id="{17E1D848-11C3-49BD-9561-1FBF271421F0}"/>
              </a:ext>
            </a:extLst>
          </p:cNvPr>
          <p:cNvSpPr txBox="1">
            <a:spLocks/>
          </p:cNvSpPr>
          <p:nvPr/>
        </p:nvSpPr>
        <p:spPr>
          <a:xfrm>
            <a:off x="4318907" y="1291851"/>
            <a:ext cx="4513393" cy="2819400"/>
          </a:xfrm>
          <a:prstGeom prst="rect">
            <a:avLst/>
          </a:prstGeom>
          <a:solidFill>
            <a:srgbClr val="EAD1DC"/>
          </a:solidFill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/>
              <a:t>          +          = 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/>
              <a:t>           +    1    =  1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/>
              <a:t>           +    2    =  2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/>
              <a:t>           +    3    =  3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dirty="0"/>
              <a:t>        …  </a:t>
            </a:r>
          </a:p>
        </p:txBody>
      </p:sp>
      <p:sp>
        <p:nvSpPr>
          <p:cNvPr id="14" name="Google Shape;326;p39">
            <a:extLst>
              <a:ext uri="{FF2B5EF4-FFF2-40B4-BE49-F238E27FC236}">
                <a16:creationId xmlns:a16="http://schemas.microsoft.com/office/drawing/2014/main" id="{4D8D27CD-5B57-4A93-9F7D-988B8FD3F080}"/>
              </a:ext>
            </a:extLst>
          </p:cNvPr>
          <p:cNvSpPr/>
          <p:nvPr/>
        </p:nvSpPr>
        <p:spPr>
          <a:xfrm>
            <a:off x="4572000" y="1435680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26;p39">
            <a:extLst>
              <a:ext uri="{FF2B5EF4-FFF2-40B4-BE49-F238E27FC236}">
                <a16:creationId xmlns:a16="http://schemas.microsoft.com/office/drawing/2014/main" id="{DADC53A3-4D84-4B04-B9A4-70ADAF99C36D}"/>
              </a:ext>
            </a:extLst>
          </p:cNvPr>
          <p:cNvSpPr/>
          <p:nvPr/>
        </p:nvSpPr>
        <p:spPr>
          <a:xfrm>
            <a:off x="5309347" y="144344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26;p39">
            <a:extLst>
              <a:ext uri="{FF2B5EF4-FFF2-40B4-BE49-F238E27FC236}">
                <a16:creationId xmlns:a16="http://schemas.microsoft.com/office/drawing/2014/main" id="{86E5284E-B309-4920-B40F-DC190A67F2D3}"/>
              </a:ext>
            </a:extLst>
          </p:cNvPr>
          <p:cNvSpPr/>
          <p:nvPr/>
        </p:nvSpPr>
        <p:spPr>
          <a:xfrm>
            <a:off x="6146321" y="144344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26;p39">
            <a:extLst>
              <a:ext uri="{FF2B5EF4-FFF2-40B4-BE49-F238E27FC236}">
                <a16:creationId xmlns:a16="http://schemas.microsoft.com/office/drawing/2014/main" id="{84F7413B-4347-49A2-BBD6-BCE99F3423F9}"/>
              </a:ext>
            </a:extLst>
          </p:cNvPr>
          <p:cNvSpPr/>
          <p:nvPr/>
        </p:nvSpPr>
        <p:spPr>
          <a:xfrm>
            <a:off x="4593835" y="1931670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26;p39">
            <a:extLst>
              <a:ext uri="{FF2B5EF4-FFF2-40B4-BE49-F238E27FC236}">
                <a16:creationId xmlns:a16="http://schemas.microsoft.com/office/drawing/2014/main" id="{49AA8E86-AFF1-457A-BF06-ECD29C21CB70}"/>
              </a:ext>
            </a:extLst>
          </p:cNvPr>
          <p:cNvSpPr/>
          <p:nvPr/>
        </p:nvSpPr>
        <p:spPr>
          <a:xfrm>
            <a:off x="4581766" y="2571489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26;p39">
            <a:extLst>
              <a:ext uri="{FF2B5EF4-FFF2-40B4-BE49-F238E27FC236}">
                <a16:creationId xmlns:a16="http://schemas.microsoft.com/office/drawing/2014/main" id="{C12D0FCE-4CC9-4474-8242-1955921D83A9}"/>
              </a:ext>
            </a:extLst>
          </p:cNvPr>
          <p:cNvSpPr/>
          <p:nvPr/>
        </p:nvSpPr>
        <p:spPr>
          <a:xfrm>
            <a:off x="4593835" y="3099034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013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body" idx="1"/>
          </p:nvPr>
        </p:nvSpPr>
        <p:spPr>
          <a:xfrm>
            <a:off x="311700" y="1291851"/>
            <a:ext cx="3822310" cy="2819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For all natural numbers n:</a:t>
            </a: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2200" dirty="0"/>
              <a:t> + n  = n</a:t>
            </a:r>
          </a:p>
        </p:txBody>
      </p:sp>
      <p:sp>
        <p:nvSpPr>
          <p:cNvPr id="326" name="Google Shape;326;p39"/>
          <p:cNvSpPr/>
          <p:nvPr/>
        </p:nvSpPr>
        <p:spPr>
          <a:xfrm>
            <a:off x="926407" y="191588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38E23327-DF72-4D2C-9367-A1123F4EB8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Theorem</a:t>
            </a:r>
            <a:endParaRPr dirty="0"/>
          </a:p>
        </p:txBody>
      </p:sp>
      <p:sp>
        <p:nvSpPr>
          <p:cNvPr id="13" name="Google Shape;344;p41">
            <a:extLst>
              <a:ext uri="{FF2B5EF4-FFF2-40B4-BE49-F238E27FC236}">
                <a16:creationId xmlns:a16="http://schemas.microsoft.com/office/drawing/2014/main" id="{17E1D848-11C3-49BD-9561-1FBF271421F0}"/>
              </a:ext>
            </a:extLst>
          </p:cNvPr>
          <p:cNvSpPr txBox="1">
            <a:spLocks/>
          </p:cNvSpPr>
          <p:nvPr/>
        </p:nvSpPr>
        <p:spPr>
          <a:xfrm>
            <a:off x="4318907" y="1291851"/>
            <a:ext cx="4513393" cy="2819400"/>
          </a:xfrm>
          <a:prstGeom prst="rect">
            <a:avLst/>
          </a:prstGeom>
          <a:solidFill>
            <a:srgbClr val="EAD1DC"/>
          </a:solidFill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b="1" dirty="0"/>
              <a:t>(AA1)</a:t>
            </a:r>
            <a:r>
              <a:rPr lang="en-US" dirty="0"/>
              <a:t> For all natural numbers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dirty="0"/>
              <a:t> </a:t>
            </a:r>
            <a:r>
              <a:rPr lang="en-US" i="1" dirty="0"/>
              <a:t>n</a:t>
            </a:r>
            <a:r>
              <a:rPr lang="en-US" dirty="0"/>
              <a:t> +        = </a:t>
            </a:r>
            <a:r>
              <a:rPr lang="en-US" i="1" dirty="0"/>
              <a:t>n</a:t>
            </a:r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b="1" dirty="0"/>
              <a:t>(AA2)</a:t>
            </a:r>
            <a:r>
              <a:rPr lang="en-US" dirty="0"/>
              <a:t> For all natural numbers </a:t>
            </a:r>
            <a:r>
              <a:rPr lang="en-US" i="1" dirty="0"/>
              <a:t>m</a:t>
            </a:r>
            <a:r>
              <a:rPr lang="en-US" dirty="0"/>
              <a:t> and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i="1" dirty="0"/>
              <a:t>m</a:t>
            </a:r>
            <a:r>
              <a:rPr lang="en-US" dirty="0"/>
              <a:t> + S(</a:t>
            </a:r>
            <a:r>
              <a:rPr lang="en-US" i="1" dirty="0"/>
              <a:t>n</a:t>
            </a:r>
            <a:r>
              <a:rPr lang="en-US" dirty="0"/>
              <a:t>) = S(</a:t>
            </a:r>
            <a:r>
              <a:rPr lang="en-US" i="1" dirty="0"/>
              <a:t>m</a:t>
            </a:r>
            <a:r>
              <a:rPr lang="en-US" dirty="0"/>
              <a:t> + </a:t>
            </a:r>
            <a:r>
              <a:rPr lang="en-US" i="1" dirty="0"/>
              <a:t>n</a:t>
            </a:r>
            <a:r>
              <a:rPr lang="en-US" dirty="0"/>
              <a:t>)</a:t>
            </a:r>
          </a:p>
        </p:txBody>
      </p:sp>
      <p:sp>
        <p:nvSpPr>
          <p:cNvPr id="14" name="Google Shape;326;p39">
            <a:extLst>
              <a:ext uri="{FF2B5EF4-FFF2-40B4-BE49-F238E27FC236}">
                <a16:creationId xmlns:a16="http://schemas.microsoft.com/office/drawing/2014/main" id="{4D8D27CD-5B57-4A93-9F7D-988B8FD3F080}"/>
              </a:ext>
            </a:extLst>
          </p:cNvPr>
          <p:cNvSpPr/>
          <p:nvPr/>
        </p:nvSpPr>
        <p:spPr>
          <a:xfrm>
            <a:off x="5794545" y="191588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398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>
            <a:spLocks noGrp="1"/>
          </p:cNvSpPr>
          <p:nvPr>
            <p:ph type="body" idx="1"/>
          </p:nvPr>
        </p:nvSpPr>
        <p:spPr>
          <a:xfrm>
            <a:off x="311700" y="2243738"/>
            <a:ext cx="4154004" cy="2351313"/>
          </a:xfrm>
          <a:prstGeom prst="rect">
            <a:avLst/>
          </a:prstGeom>
          <a:solidFill>
            <a:srgbClr val="FDFDCD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/>
              <a:t>M  is the set of all natural numbers n with the property: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dirty="0"/>
              <a:t>       + n = n.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8" name="Google Shape;75;p15">
            <a:extLst>
              <a:ext uri="{FF2B5EF4-FFF2-40B4-BE49-F238E27FC236}">
                <a16:creationId xmlns:a16="http://schemas.microsoft.com/office/drawing/2014/main" id="{E38A2DBF-69C1-4A7A-B790-A4F4A83ED7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24101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Theorem</a:t>
            </a:r>
            <a:endParaRPr dirty="0"/>
          </a:p>
        </p:txBody>
      </p:sp>
      <p:sp>
        <p:nvSpPr>
          <p:cNvPr id="5" name="Google Shape;317;p38">
            <a:extLst>
              <a:ext uri="{FF2B5EF4-FFF2-40B4-BE49-F238E27FC236}">
                <a16:creationId xmlns:a16="http://schemas.microsoft.com/office/drawing/2014/main" id="{B304E90B-C986-420F-8015-8DA82438032C}"/>
              </a:ext>
            </a:extLst>
          </p:cNvPr>
          <p:cNvSpPr txBox="1">
            <a:spLocks/>
          </p:cNvSpPr>
          <p:nvPr/>
        </p:nvSpPr>
        <p:spPr>
          <a:xfrm>
            <a:off x="4572000" y="994895"/>
            <a:ext cx="4260300" cy="360015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300" b="1" dirty="0"/>
              <a:t>Axiom 5:</a:t>
            </a:r>
            <a:r>
              <a:rPr lang="en-US" sz="2300" dirty="0"/>
              <a:t> Let M be a set of natural numbers, with the following properties:</a:t>
            </a:r>
          </a:p>
          <a:p>
            <a:pPr indent="-374650">
              <a:spcBef>
                <a:spcPts val="1600"/>
              </a:spcBef>
              <a:buSzPts val="2300"/>
              <a:buFont typeface="Arial" panose="020B0604020202020204" pitchFamily="34" charset="0"/>
              <a:buAutoNum type="arabicPeriod"/>
            </a:pPr>
            <a:r>
              <a:rPr lang="en-US" sz="2300" dirty="0"/>
              <a:t>      belongs to M</a:t>
            </a:r>
          </a:p>
          <a:p>
            <a:pPr indent="-374650">
              <a:buSzPts val="2300"/>
              <a:buFont typeface="Arial" panose="020B0604020202020204" pitchFamily="34" charset="0"/>
              <a:buAutoNum type="arabicPeriod"/>
            </a:pPr>
            <a:r>
              <a:rPr lang="en-US" sz="2300" dirty="0"/>
              <a:t>If n belongs to M, then so does S(n)</a:t>
            </a:r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sz="2300" dirty="0"/>
              <a:t>Then M contains all the natural numbers.</a:t>
            </a:r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endParaRPr lang="en-US" dirty="0"/>
          </a:p>
          <a:p>
            <a:pPr marL="0" indent="0" algn="r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6" name="Google Shape;325;p39">
            <a:extLst>
              <a:ext uri="{FF2B5EF4-FFF2-40B4-BE49-F238E27FC236}">
                <a16:creationId xmlns:a16="http://schemas.microsoft.com/office/drawing/2014/main" id="{7712192D-D98C-40F5-AECE-572545CA981E}"/>
              </a:ext>
            </a:extLst>
          </p:cNvPr>
          <p:cNvSpPr txBox="1">
            <a:spLocks/>
          </p:cNvSpPr>
          <p:nvPr/>
        </p:nvSpPr>
        <p:spPr>
          <a:xfrm>
            <a:off x="311699" y="994895"/>
            <a:ext cx="4154005" cy="11796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/>
              <a:t>For all natural numbers n:</a:t>
            </a:r>
          </a:p>
          <a:p>
            <a:pPr marL="91440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sz="2200"/>
              <a:t> + n  = n</a:t>
            </a:r>
            <a:endParaRPr lang="en-US" sz="2200" dirty="0"/>
          </a:p>
        </p:txBody>
      </p:sp>
      <p:sp>
        <p:nvSpPr>
          <p:cNvPr id="7" name="Google Shape;326;p39">
            <a:extLst>
              <a:ext uri="{FF2B5EF4-FFF2-40B4-BE49-F238E27FC236}">
                <a16:creationId xmlns:a16="http://schemas.microsoft.com/office/drawing/2014/main" id="{B03AB82E-EBC8-4024-BB69-0CA28D4026B4}"/>
              </a:ext>
            </a:extLst>
          </p:cNvPr>
          <p:cNvSpPr/>
          <p:nvPr/>
        </p:nvSpPr>
        <p:spPr>
          <a:xfrm>
            <a:off x="926407" y="1618930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26;p39">
            <a:extLst>
              <a:ext uri="{FF2B5EF4-FFF2-40B4-BE49-F238E27FC236}">
                <a16:creationId xmlns:a16="http://schemas.microsoft.com/office/drawing/2014/main" id="{22022ABF-1C67-4ED2-96C8-6619D3849950}"/>
              </a:ext>
            </a:extLst>
          </p:cNvPr>
          <p:cNvSpPr/>
          <p:nvPr/>
        </p:nvSpPr>
        <p:spPr>
          <a:xfrm>
            <a:off x="433349" y="3268355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326;p39">
            <a:extLst>
              <a:ext uri="{FF2B5EF4-FFF2-40B4-BE49-F238E27FC236}">
                <a16:creationId xmlns:a16="http://schemas.microsoft.com/office/drawing/2014/main" id="{E280EE56-E5C7-44B7-83DA-61FA85B1FE7C}"/>
              </a:ext>
            </a:extLst>
          </p:cNvPr>
          <p:cNvSpPr/>
          <p:nvPr/>
        </p:nvSpPr>
        <p:spPr>
          <a:xfrm>
            <a:off x="5057857" y="220267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0202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body" idx="1"/>
          </p:nvPr>
        </p:nvSpPr>
        <p:spPr>
          <a:xfrm>
            <a:off x="311700" y="1291851"/>
            <a:ext cx="3891466" cy="2819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n =        , </a:t>
            </a:r>
            <a:r>
              <a:rPr lang="en-US" sz="2200" dirty="0"/>
              <a:t>in        + n = n</a:t>
            </a:r>
            <a:endParaRPr lang="en"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  +       =         , </a:t>
            </a:r>
            <a:r>
              <a:rPr lang="en-US" sz="2200" dirty="0"/>
              <a:t>by axiom AA1</a:t>
            </a:r>
            <a:endParaRPr sz="2200" dirty="0"/>
          </a:p>
        </p:txBody>
      </p:sp>
      <p:sp>
        <p:nvSpPr>
          <p:cNvPr id="326" name="Google Shape;326;p39"/>
          <p:cNvSpPr/>
          <p:nvPr/>
        </p:nvSpPr>
        <p:spPr>
          <a:xfrm>
            <a:off x="359871" y="191588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38E23327-DF72-4D2C-9367-A1123F4EB8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Base Case</a:t>
            </a:r>
            <a:endParaRPr dirty="0"/>
          </a:p>
        </p:txBody>
      </p:sp>
      <p:sp>
        <p:nvSpPr>
          <p:cNvPr id="5" name="Google Shape;326;p39">
            <a:extLst>
              <a:ext uri="{FF2B5EF4-FFF2-40B4-BE49-F238E27FC236}">
                <a16:creationId xmlns:a16="http://schemas.microsoft.com/office/drawing/2014/main" id="{6CBCC232-FC16-4B3A-88B8-C0D87DB5D580}"/>
              </a:ext>
            </a:extLst>
          </p:cNvPr>
          <p:cNvSpPr/>
          <p:nvPr/>
        </p:nvSpPr>
        <p:spPr>
          <a:xfrm>
            <a:off x="855970" y="1346298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26;p39">
            <a:extLst>
              <a:ext uri="{FF2B5EF4-FFF2-40B4-BE49-F238E27FC236}">
                <a16:creationId xmlns:a16="http://schemas.microsoft.com/office/drawing/2014/main" id="{977336B2-25F3-4E27-A9DB-612C8AB20A50}"/>
              </a:ext>
            </a:extLst>
          </p:cNvPr>
          <p:cNvSpPr/>
          <p:nvPr/>
        </p:nvSpPr>
        <p:spPr>
          <a:xfrm>
            <a:off x="1046152" y="191588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26;p39">
            <a:extLst>
              <a:ext uri="{FF2B5EF4-FFF2-40B4-BE49-F238E27FC236}">
                <a16:creationId xmlns:a16="http://schemas.microsoft.com/office/drawing/2014/main" id="{8664E680-D0F7-4575-848C-8D7EE97952DC}"/>
              </a:ext>
            </a:extLst>
          </p:cNvPr>
          <p:cNvSpPr/>
          <p:nvPr/>
        </p:nvSpPr>
        <p:spPr>
          <a:xfrm>
            <a:off x="1664873" y="1920929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344;p41">
            <a:extLst>
              <a:ext uri="{FF2B5EF4-FFF2-40B4-BE49-F238E27FC236}">
                <a16:creationId xmlns:a16="http://schemas.microsoft.com/office/drawing/2014/main" id="{77375FD8-BF18-47FC-9637-2C3BA1F6DDE9}"/>
              </a:ext>
            </a:extLst>
          </p:cNvPr>
          <p:cNvSpPr txBox="1">
            <a:spLocks/>
          </p:cNvSpPr>
          <p:nvPr/>
        </p:nvSpPr>
        <p:spPr>
          <a:xfrm>
            <a:off x="4318907" y="1291851"/>
            <a:ext cx="4513393" cy="2819400"/>
          </a:xfrm>
          <a:prstGeom prst="rect">
            <a:avLst/>
          </a:prstGeom>
          <a:solidFill>
            <a:srgbClr val="EAD1DC"/>
          </a:solidFill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b="1" dirty="0"/>
              <a:t>(AA1)</a:t>
            </a:r>
            <a:r>
              <a:rPr lang="en-US" dirty="0"/>
              <a:t> For all natural numbers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dirty="0"/>
              <a:t> </a:t>
            </a:r>
            <a:r>
              <a:rPr lang="en-US" i="1" dirty="0"/>
              <a:t>n</a:t>
            </a:r>
            <a:r>
              <a:rPr lang="en-US" dirty="0"/>
              <a:t> +        = </a:t>
            </a:r>
            <a:r>
              <a:rPr lang="en-US" i="1" dirty="0"/>
              <a:t>n</a:t>
            </a:r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b="1" dirty="0"/>
              <a:t>(AA2)</a:t>
            </a:r>
            <a:r>
              <a:rPr lang="en-US" dirty="0"/>
              <a:t> For all natural numbers </a:t>
            </a:r>
            <a:r>
              <a:rPr lang="en-US" i="1" dirty="0"/>
              <a:t>m</a:t>
            </a:r>
            <a:r>
              <a:rPr lang="en-US" dirty="0"/>
              <a:t> and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i="1" dirty="0"/>
              <a:t>m</a:t>
            </a:r>
            <a:r>
              <a:rPr lang="en-US" dirty="0"/>
              <a:t> + S(</a:t>
            </a:r>
            <a:r>
              <a:rPr lang="en-US" i="1" dirty="0"/>
              <a:t>n</a:t>
            </a:r>
            <a:r>
              <a:rPr lang="en-US" dirty="0"/>
              <a:t>) = S(</a:t>
            </a:r>
            <a:r>
              <a:rPr lang="en-US" i="1" dirty="0"/>
              <a:t>m</a:t>
            </a:r>
            <a:r>
              <a:rPr lang="en-US" dirty="0"/>
              <a:t> + </a:t>
            </a:r>
            <a:r>
              <a:rPr lang="en-US" i="1" dirty="0"/>
              <a:t>n</a:t>
            </a:r>
            <a:r>
              <a:rPr lang="en-US" dirty="0"/>
              <a:t>)</a:t>
            </a:r>
          </a:p>
        </p:txBody>
      </p:sp>
      <p:sp>
        <p:nvSpPr>
          <p:cNvPr id="10" name="Google Shape;326;p39">
            <a:extLst>
              <a:ext uri="{FF2B5EF4-FFF2-40B4-BE49-F238E27FC236}">
                <a16:creationId xmlns:a16="http://schemas.microsoft.com/office/drawing/2014/main" id="{8F24A21E-5D3E-4018-BC11-2FEBAEEF0103}"/>
              </a:ext>
            </a:extLst>
          </p:cNvPr>
          <p:cNvSpPr/>
          <p:nvPr/>
        </p:nvSpPr>
        <p:spPr>
          <a:xfrm>
            <a:off x="5794545" y="191588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26;p39">
            <a:extLst>
              <a:ext uri="{FF2B5EF4-FFF2-40B4-BE49-F238E27FC236}">
                <a16:creationId xmlns:a16="http://schemas.microsoft.com/office/drawing/2014/main" id="{85834E82-A171-441D-BEBE-631ECAE20721}"/>
              </a:ext>
            </a:extLst>
          </p:cNvPr>
          <p:cNvSpPr/>
          <p:nvPr/>
        </p:nvSpPr>
        <p:spPr>
          <a:xfrm>
            <a:off x="1710004" y="1409577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7431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A558-F7A7-4640-A161-047650C71D30}"/>
              </a:ext>
            </a:extLst>
          </p:cNvPr>
          <p:cNvSpPr/>
          <p:nvPr/>
        </p:nvSpPr>
        <p:spPr>
          <a:xfrm>
            <a:off x="6519386" y="4068426"/>
            <a:ext cx="1948070" cy="6030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2D5675-9D5F-4186-A74C-C6DA8430D73F}"/>
              </a:ext>
            </a:extLst>
          </p:cNvPr>
          <p:cNvSpPr/>
          <p:nvPr/>
        </p:nvSpPr>
        <p:spPr>
          <a:xfrm>
            <a:off x="1574437" y="1027189"/>
            <a:ext cx="6967707" cy="29181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Google Shape;325;p39"/>
          <p:cNvSpPr txBox="1">
            <a:spLocks noGrp="1"/>
          </p:cNvSpPr>
          <p:nvPr>
            <p:ph type="body" idx="1"/>
          </p:nvPr>
        </p:nvSpPr>
        <p:spPr>
          <a:xfrm>
            <a:off x="1574437" y="1280404"/>
            <a:ext cx="4045147" cy="484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      +        =</a:t>
            </a:r>
          </a:p>
        </p:txBody>
      </p:sp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38E23327-DF72-4D2C-9367-A1123F4EB8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Inductive Step</a:t>
            </a:r>
            <a:endParaRPr dirty="0"/>
          </a:p>
        </p:txBody>
      </p:sp>
      <p:sp>
        <p:nvSpPr>
          <p:cNvPr id="11" name="Google Shape;326;p39">
            <a:extLst>
              <a:ext uri="{FF2B5EF4-FFF2-40B4-BE49-F238E27FC236}">
                <a16:creationId xmlns:a16="http://schemas.microsoft.com/office/drawing/2014/main" id="{85834E82-A171-441D-BEBE-631ECAE20721}"/>
              </a:ext>
            </a:extLst>
          </p:cNvPr>
          <p:cNvSpPr/>
          <p:nvPr/>
        </p:nvSpPr>
        <p:spPr>
          <a:xfrm>
            <a:off x="1658772" y="1389997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97F39F5-D635-410A-9828-36CF08F2B1C7}"/>
              </a:ext>
            </a:extLst>
          </p:cNvPr>
          <p:cNvCxnSpPr>
            <a:cxnSpLocks/>
          </p:cNvCxnSpPr>
          <p:nvPr/>
        </p:nvCxnSpPr>
        <p:spPr>
          <a:xfrm>
            <a:off x="3029699" y="2631426"/>
            <a:ext cx="7537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86E62AD-40D6-4A57-9332-81F9BA0D883E}"/>
              </a:ext>
            </a:extLst>
          </p:cNvPr>
          <p:cNvCxnSpPr>
            <a:cxnSpLocks/>
          </p:cNvCxnSpPr>
          <p:nvPr/>
        </p:nvCxnSpPr>
        <p:spPr>
          <a:xfrm flipV="1">
            <a:off x="6887448" y="2631425"/>
            <a:ext cx="95728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201;p30">
            <a:extLst>
              <a:ext uri="{FF2B5EF4-FFF2-40B4-BE49-F238E27FC236}">
                <a16:creationId xmlns:a16="http://schemas.microsoft.com/office/drawing/2014/main" id="{07CA4FCC-2375-4F3B-BB1E-FB5E9891217A}"/>
              </a:ext>
            </a:extLst>
          </p:cNvPr>
          <p:cNvSpPr/>
          <p:nvPr/>
        </p:nvSpPr>
        <p:spPr>
          <a:xfrm>
            <a:off x="2499577" y="2486253"/>
            <a:ext cx="306460" cy="29034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201;p30">
            <a:extLst>
              <a:ext uri="{FF2B5EF4-FFF2-40B4-BE49-F238E27FC236}">
                <a16:creationId xmlns:a16="http://schemas.microsoft.com/office/drawing/2014/main" id="{B4D9C846-720E-4612-A5A1-C4368836D2DE}"/>
              </a:ext>
            </a:extLst>
          </p:cNvPr>
          <p:cNvSpPr/>
          <p:nvPr/>
        </p:nvSpPr>
        <p:spPr>
          <a:xfrm>
            <a:off x="8055789" y="2486253"/>
            <a:ext cx="306460" cy="290344"/>
          </a:xfrm>
          <a:prstGeom prst="ellipse">
            <a:avLst/>
          </a:prstGeom>
          <a:solidFill>
            <a:srgbClr val="00B0F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01;p30">
            <a:extLst>
              <a:ext uri="{FF2B5EF4-FFF2-40B4-BE49-F238E27FC236}">
                <a16:creationId xmlns:a16="http://schemas.microsoft.com/office/drawing/2014/main" id="{02C409F8-28F3-41FC-9BAC-D006C6506AA2}"/>
              </a:ext>
            </a:extLst>
          </p:cNvPr>
          <p:cNvSpPr/>
          <p:nvPr/>
        </p:nvSpPr>
        <p:spPr>
          <a:xfrm>
            <a:off x="2296008" y="1377279"/>
            <a:ext cx="309764" cy="302078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01;p30">
            <a:extLst>
              <a:ext uri="{FF2B5EF4-FFF2-40B4-BE49-F238E27FC236}">
                <a16:creationId xmlns:a16="http://schemas.microsoft.com/office/drawing/2014/main" id="{FEE0E59A-DA99-420E-8AA2-4DC5F44F455A}"/>
              </a:ext>
            </a:extLst>
          </p:cNvPr>
          <p:cNvSpPr/>
          <p:nvPr/>
        </p:nvSpPr>
        <p:spPr>
          <a:xfrm>
            <a:off x="2929940" y="1377279"/>
            <a:ext cx="309764" cy="302078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325;p39">
            <a:extLst>
              <a:ext uri="{FF2B5EF4-FFF2-40B4-BE49-F238E27FC236}">
                <a16:creationId xmlns:a16="http://schemas.microsoft.com/office/drawing/2014/main" id="{1773A74C-E0F5-45D2-9D87-566C74BA4822}"/>
              </a:ext>
            </a:extLst>
          </p:cNvPr>
          <p:cNvSpPr txBox="1">
            <a:spLocks/>
          </p:cNvSpPr>
          <p:nvPr/>
        </p:nvSpPr>
        <p:spPr>
          <a:xfrm>
            <a:off x="6644402" y="4099204"/>
            <a:ext cx="4045147" cy="484094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dirty="0"/>
              <a:t>      +        =</a:t>
            </a:r>
          </a:p>
        </p:txBody>
      </p:sp>
      <p:sp>
        <p:nvSpPr>
          <p:cNvPr id="21" name="Google Shape;326;p39">
            <a:extLst>
              <a:ext uri="{FF2B5EF4-FFF2-40B4-BE49-F238E27FC236}">
                <a16:creationId xmlns:a16="http://schemas.microsoft.com/office/drawing/2014/main" id="{627BE204-3C95-43DF-AAFE-FCD9F2CF43D5}"/>
              </a:ext>
            </a:extLst>
          </p:cNvPr>
          <p:cNvSpPr/>
          <p:nvPr/>
        </p:nvSpPr>
        <p:spPr>
          <a:xfrm>
            <a:off x="6732566" y="4188852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01;p30">
            <a:extLst>
              <a:ext uri="{FF2B5EF4-FFF2-40B4-BE49-F238E27FC236}">
                <a16:creationId xmlns:a16="http://schemas.microsoft.com/office/drawing/2014/main" id="{4656566C-71D6-48EA-B8F2-3279EAB0AA84}"/>
              </a:ext>
            </a:extLst>
          </p:cNvPr>
          <p:cNvSpPr/>
          <p:nvPr/>
        </p:nvSpPr>
        <p:spPr>
          <a:xfrm>
            <a:off x="7340191" y="4200586"/>
            <a:ext cx="306460" cy="290344"/>
          </a:xfrm>
          <a:prstGeom prst="ellipse">
            <a:avLst/>
          </a:prstGeom>
          <a:solidFill>
            <a:srgbClr val="00B0F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01;p30">
            <a:extLst>
              <a:ext uri="{FF2B5EF4-FFF2-40B4-BE49-F238E27FC236}">
                <a16:creationId xmlns:a16="http://schemas.microsoft.com/office/drawing/2014/main" id="{A63A5FD6-1E65-4E3C-9BCC-F8C287D2B8B1}"/>
              </a:ext>
            </a:extLst>
          </p:cNvPr>
          <p:cNvSpPr/>
          <p:nvPr/>
        </p:nvSpPr>
        <p:spPr>
          <a:xfrm>
            <a:off x="8038610" y="4200586"/>
            <a:ext cx="306460" cy="290344"/>
          </a:xfrm>
          <a:prstGeom prst="ellipse">
            <a:avLst/>
          </a:prstGeom>
          <a:solidFill>
            <a:srgbClr val="00B0F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BBFD78-A051-44ED-9A1B-C17E35BF6278}"/>
              </a:ext>
            </a:extLst>
          </p:cNvPr>
          <p:cNvSpPr txBox="1"/>
          <p:nvPr/>
        </p:nvSpPr>
        <p:spPr>
          <a:xfrm flipH="1">
            <a:off x="372372" y="1129184"/>
            <a:ext cx="773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Given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BD29FB-D467-4836-953D-C91EC4DF2FFB}"/>
              </a:ext>
            </a:extLst>
          </p:cNvPr>
          <p:cNvSpPr txBox="1"/>
          <p:nvPr/>
        </p:nvSpPr>
        <p:spPr>
          <a:xfrm flipH="1">
            <a:off x="4837249" y="4217376"/>
            <a:ext cx="1486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Have to show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89EBE33-AD6B-496E-9B3E-1D2B1FF1AF8C}"/>
              </a:ext>
            </a:extLst>
          </p:cNvPr>
          <p:cNvSpPr/>
          <p:nvPr/>
        </p:nvSpPr>
        <p:spPr>
          <a:xfrm>
            <a:off x="3791154" y="1854146"/>
            <a:ext cx="3103965" cy="173385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Magical Number Machine </a:t>
            </a:r>
          </a:p>
        </p:txBody>
      </p:sp>
    </p:spTree>
    <p:extLst>
      <p:ext uri="{BB962C8B-B14F-4D97-AF65-F5344CB8AC3E}">
        <p14:creationId xmlns:p14="http://schemas.microsoft.com/office/powerpoint/2010/main" val="1606711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body" idx="1"/>
          </p:nvPr>
        </p:nvSpPr>
        <p:spPr>
          <a:xfrm>
            <a:off x="311700" y="1318155"/>
            <a:ext cx="4045147" cy="2819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Assume:       + n = 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Show that it is true for S(n):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   + S(n) = S(n)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200" dirty="0"/>
          </a:p>
        </p:txBody>
      </p:sp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38E23327-DF72-4D2C-9367-A1123F4EB8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Inductive Step</a:t>
            </a:r>
            <a:endParaRPr dirty="0"/>
          </a:p>
        </p:txBody>
      </p:sp>
      <p:sp>
        <p:nvSpPr>
          <p:cNvPr id="9" name="Google Shape;344;p41">
            <a:extLst>
              <a:ext uri="{FF2B5EF4-FFF2-40B4-BE49-F238E27FC236}">
                <a16:creationId xmlns:a16="http://schemas.microsoft.com/office/drawing/2014/main" id="{77375FD8-BF18-47FC-9637-2C3BA1F6DDE9}"/>
              </a:ext>
            </a:extLst>
          </p:cNvPr>
          <p:cNvSpPr txBox="1">
            <a:spLocks/>
          </p:cNvSpPr>
          <p:nvPr/>
        </p:nvSpPr>
        <p:spPr>
          <a:xfrm>
            <a:off x="4430630" y="1318155"/>
            <a:ext cx="4513393" cy="2819400"/>
          </a:xfrm>
          <a:prstGeom prst="rect">
            <a:avLst/>
          </a:prstGeom>
          <a:solidFill>
            <a:srgbClr val="EAD1DC"/>
          </a:solidFill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b="1" dirty="0"/>
              <a:t>(AA1)</a:t>
            </a:r>
            <a:r>
              <a:rPr lang="en-US" dirty="0"/>
              <a:t> For all natural numbers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dirty="0"/>
              <a:t> </a:t>
            </a:r>
            <a:r>
              <a:rPr lang="en-US" i="1" dirty="0"/>
              <a:t>n</a:t>
            </a:r>
            <a:r>
              <a:rPr lang="en-US" dirty="0"/>
              <a:t> +        = </a:t>
            </a:r>
            <a:r>
              <a:rPr lang="en-US" i="1" dirty="0"/>
              <a:t>n</a:t>
            </a:r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b="1" dirty="0"/>
              <a:t>(AA2)</a:t>
            </a:r>
            <a:r>
              <a:rPr lang="en-US" dirty="0"/>
              <a:t> For all natural numbers </a:t>
            </a:r>
            <a:r>
              <a:rPr lang="en-US" i="1" dirty="0"/>
              <a:t>m</a:t>
            </a:r>
            <a:r>
              <a:rPr lang="en-US" dirty="0"/>
              <a:t> and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i="1" dirty="0"/>
              <a:t>m</a:t>
            </a:r>
            <a:r>
              <a:rPr lang="en-US" dirty="0"/>
              <a:t> + S(</a:t>
            </a:r>
            <a:r>
              <a:rPr lang="en-US" i="1" dirty="0"/>
              <a:t>n</a:t>
            </a:r>
            <a:r>
              <a:rPr lang="en-US" dirty="0"/>
              <a:t>) = S(</a:t>
            </a:r>
            <a:r>
              <a:rPr lang="en-US" i="1" dirty="0"/>
              <a:t>m</a:t>
            </a:r>
            <a:r>
              <a:rPr lang="en-US" dirty="0"/>
              <a:t> + </a:t>
            </a:r>
            <a:r>
              <a:rPr lang="en-US" i="1" dirty="0"/>
              <a:t>n</a:t>
            </a:r>
            <a:r>
              <a:rPr lang="en-US" dirty="0"/>
              <a:t>)</a:t>
            </a:r>
          </a:p>
        </p:txBody>
      </p:sp>
      <p:sp>
        <p:nvSpPr>
          <p:cNvPr id="10" name="Google Shape;326;p39">
            <a:extLst>
              <a:ext uri="{FF2B5EF4-FFF2-40B4-BE49-F238E27FC236}">
                <a16:creationId xmlns:a16="http://schemas.microsoft.com/office/drawing/2014/main" id="{8F24A21E-5D3E-4018-BC11-2FEBAEEF0103}"/>
              </a:ext>
            </a:extLst>
          </p:cNvPr>
          <p:cNvSpPr/>
          <p:nvPr/>
        </p:nvSpPr>
        <p:spPr>
          <a:xfrm>
            <a:off x="5925173" y="1912789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26;p39">
            <a:extLst>
              <a:ext uri="{FF2B5EF4-FFF2-40B4-BE49-F238E27FC236}">
                <a16:creationId xmlns:a16="http://schemas.microsoft.com/office/drawing/2014/main" id="{85834E82-A171-441D-BEBE-631ECAE20721}"/>
              </a:ext>
            </a:extLst>
          </p:cNvPr>
          <p:cNvSpPr/>
          <p:nvPr/>
        </p:nvSpPr>
        <p:spPr>
          <a:xfrm>
            <a:off x="1441063" y="1377459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26;p39">
            <a:extLst>
              <a:ext uri="{FF2B5EF4-FFF2-40B4-BE49-F238E27FC236}">
                <a16:creationId xmlns:a16="http://schemas.microsoft.com/office/drawing/2014/main" id="{C338EF5D-B487-4B2F-987E-82D48E32A8B1}"/>
              </a:ext>
            </a:extLst>
          </p:cNvPr>
          <p:cNvSpPr/>
          <p:nvPr/>
        </p:nvSpPr>
        <p:spPr>
          <a:xfrm>
            <a:off x="494646" y="257681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1970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body" idx="1"/>
          </p:nvPr>
        </p:nvSpPr>
        <p:spPr>
          <a:xfrm>
            <a:off x="311700" y="1005944"/>
            <a:ext cx="3940279" cy="37617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  + S(n)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  = ….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……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  = S(n)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200" dirty="0"/>
          </a:p>
        </p:txBody>
      </p:sp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38E23327-DF72-4D2C-9367-A1123F4EB8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24101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Inductive Step</a:t>
            </a:r>
            <a:endParaRPr dirty="0"/>
          </a:p>
        </p:txBody>
      </p:sp>
      <p:sp>
        <p:nvSpPr>
          <p:cNvPr id="9" name="Google Shape;344;p41">
            <a:extLst>
              <a:ext uri="{FF2B5EF4-FFF2-40B4-BE49-F238E27FC236}">
                <a16:creationId xmlns:a16="http://schemas.microsoft.com/office/drawing/2014/main" id="{77375FD8-BF18-47FC-9637-2C3BA1F6DDE9}"/>
              </a:ext>
            </a:extLst>
          </p:cNvPr>
          <p:cNvSpPr txBox="1">
            <a:spLocks/>
          </p:cNvSpPr>
          <p:nvPr/>
        </p:nvSpPr>
        <p:spPr>
          <a:xfrm>
            <a:off x="4356847" y="1948246"/>
            <a:ext cx="4513393" cy="2819400"/>
          </a:xfrm>
          <a:prstGeom prst="rect">
            <a:avLst/>
          </a:prstGeom>
          <a:solidFill>
            <a:srgbClr val="EAD1DC"/>
          </a:solidFill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b="1" dirty="0"/>
              <a:t>(AA1)</a:t>
            </a:r>
            <a:r>
              <a:rPr lang="en-US" dirty="0"/>
              <a:t> For all natural numbers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dirty="0"/>
              <a:t> </a:t>
            </a:r>
            <a:r>
              <a:rPr lang="en-US" i="1" dirty="0"/>
              <a:t>n</a:t>
            </a:r>
            <a:r>
              <a:rPr lang="en-US" dirty="0"/>
              <a:t> +        = </a:t>
            </a:r>
            <a:r>
              <a:rPr lang="en-US" i="1" dirty="0"/>
              <a:t>n</a:t>
            </a:r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b="1" dirty="0"/>
              <a:t>(AA2)</a:t>
            </a:r>
            <a:r>
              <a:rPr lang="en-US" dirty="0"/>
              <a:t> For all natural numbers </a:t>
            </a:r>
            <a:r>
              <a:rPr lang="en-US" i="1" dirty="0"/>
              <a:t>m</a:t>
            </a:r>
            <a:r>
              <a:rPr lang="en-US" dirty="0"/>
              <a:t> and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i="1" dirty="0"/>
              <a:t>m</a:t>
            </a:r>
            <a:r>
              <a:rPr lang="en-US" dirty="0"/>
              <a:t> + S(</a:t>
            </a:r>
            <a:r>
              <a:rPr lang="en-US" i="1" dirty="0"/>
              <a:t>n</a:t>
            </a:r>
            <a:r>
              <a:rPr lang="en-US" dirty="0"/>
              <a:t>) = S(</a:t>
            </a:r>
            <a:r>
              <a:rPr lang="en-US" i="1" dirty="0"/>
              <a:t>m</a:t>
            </a:r>
            <a:r>
              <a:rPr lang="en-US" dirty="0"/>
              <a:t> + </a:t>
            </a:r>
            <a:r>
              <a:rPr lang="en-US" i="1" dirty="0"/>
              <a:t>n</a:t>
            </a:r>
            <a:r>
              <a:rPr lang="en-US" dirty="0"/>
              <a:t>)</a:t>
            </a:r>
          </a:p>
        </p:txBody>
      </p:sp>
      <p:sp>
        <p:nvSpPr>
          <p:cNvPr id="10" name="Google Shape;326;p39">
            <a:extLst>
              <a:ext uri="{FF2B5EF4-FFF2-40B4-BE49-F238E27FC236}">
                <a16:creationId xmlns:a16="http://schemas.microsoft.com/office/drawing/2014/main" id="{8F24A21E-5D3E-4018-BC11-2FEBAEEF0103}"/>
              </a:ext>
            </a:extLst>
          </p:cNvPr>
          <p:cNvSpPr/>
          <p:nvPr/>
        </p:nvSpPr>
        <p:spPr>
          <a:xfrm>
            <a:off x="5851390" y="2542880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26;p39">
            <a:extLst>
              <a:ext uri="{FF2B5EF4-FFF2-40B4-BE49-F238E27FC236}">
                <a16:creationId xmlns:a16="http://schemas.microsoft.com/office/drawing/2014/main" id="{85834E82-A171-441D-BEBE-631ECAE20721}"/>
              </a:ext>
            </a:extLst>
          </p:cNvPr>
          <p:cNvSpPr/>
          <p:nvPr/>
        </p:nvSpPr>
        <p:spPr>
          <a:xfrm>
            <a:off x="419087" y="1045717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25;p39">
            <a:extLst>
              <a:ext uri="{FF2B5EF4-FFF2-40B4-BE49-F238E27FC236}">
                <a16:creationId xmlns:a16="http://schemas.microsoft.com/office/drawing/2014/main" id="{4686955F-C33B-4A32-9515-42D23B638968}"/>
              </a:ext>
            </a:extLst>
          </p:cNvPr>
          <p:cNvSpPr txBox="1">
            <a:spLocks/>
          </p:cNvSpPr>
          <p:nvPr/>
        </p:nvSpPr>
        <p:spPr>
          <a:xfrm>
            <a:off x="4356847" y="1005945"/>
            <a:ext cx="4475453" cy="80748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dirty="0"/>
              <a:t>Inductive Hypothesis:      + n = n</a:t>
            </a:r>
          </a:p>
        </p:txBody>
      </p:sp>
      <p:sp>
        <p:nvSpPr>
          <p:cNvPr id="13" name="Google Shape;326;p39">
            <a:extLst>
              <a:ext uri="{FF2B5EF4-FFF2-40B4-BE49-F238E27FC236}">
                <a16:creationId xmlns:a16="http://schemas.microsoft.com/office/drawing/2014/main" id="{114889BE-0DBC-4D30-92AE-184487A1F077}"/>
              </a:ext>
            </a:extLst>
          </p:cNvPr>
          <p:cNvSpPr/>
          <p:nvPr/>
        </p:nvSpPr>
        <p:spPr>
          <a:xfrm>
            <a:off x="6923125" y="1321665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61066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body" idx="1"/>
          </p:nvPr>
        </p:nvSpPr>
        <p:spPr>
          <a:xfrm>
            <a:off x="311700" y="1005944"/>
            <a:ext cx="3940279" cy="37617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  + S(n)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  = S(       + n), </a:t>
            </a:r>
            <a:r>
              <a:rPr lang="en-US" sz="2200" dirty="0"/>
              <a:t>by AA2</a:t>
            </a:r>
            <a:r>
              <a:rPr lang="en" sz="2200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200" dirty="0"/>
          </a:p>
        </p:txBody>
      </p:sp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38E23327-DF72-4D2C-9367-A1123F4EB8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24101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Inductive Step</a:t>
            </a:r>
            <a:endParaRPr dirty="0"/>
          </a:p>
        </p:txBody>
      </p:sp>
      <p:sp>
        <p:nvSpPr>
          <p:cNvPr id="9" name="Google Shape;344;p41">
            <a:extLst>
              <a:ext uri="{FF2B5EF4-FFF2-40B4-BE49-F238E27FC236}">
                <a16:creationId xmlns:a16="http://schemas.microsoft.com/office/drawing/2014/main" id="{77375FD8-BF18-47FC-9637-2C3BA1F6DDE9}"/>
              </a:ext>
            </a:extLst>
          </p:cNvPr>
          <p:cNvSpPr txBox="1">
            <a:spLocks/>
          </p:cNvSpPr>
          <p:nvPr/>
        </p:nvSpPr>
        <p:spPr>
          <a:xfrm>
            <a:off x="4356847" y="1948246"/>
            <a:ext cx="4513393" cy="2819400"/>
          </a:xfrm>
          <a:prstGeom prst="rect">
            <a:avLst/>
          </a:prstGeom>
          <a:solidFill>
            <a:srgbClr val="EAD1DC"/>
          </a:solidFill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b="1" dirty="0"/>
              <a:t>(AA1)</a:t>
            </a:r>
            <a:r>
              <a:rPr lang="en-US" dirty="0"/>
              <a:t> For all natural numbers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dirty="0"/>
              <a:t> </a:t>
            </a:r>
            <a:r>
              <a:rPr lang="en-US" i="1" dirty="0"/>
              <a:t>n</a:t>
            </a:r>
            <a:r>
              <a:rPr lang="en-US" dirty="0"/>
              <a:t> +        = </a:t>
            </a:r>
            <a:r>
              <a:rPr lang="en-US" i="1" dirty="0"/>
              <a:t>n</a:t>
            </a:r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b="1" dirty="0"/>
              <a:t>(AA2)</a:t>
            </a:r>
            <a:r>
              <a:rPr lang="en-US" dirty="0"/>
              <a:t> For all natural numbers </a:t>
            </a:r>
            <a:r>
              <a:rPr lang="en-US" i="1" dirty="0"/>
              <a:t>m</a:t>
            </a:r>
            <a:r>
              <a:rPr lang="en-US" dirty="0"/>
              <a:t> and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i="1" dirty="0"/>
              <a:t>m</a:t>
            </a:r>
            <a:r>
              <a:rPr lang="en-US" dirty="0"/>
              <a:t> + S(</a:t>
            </a:r>
            <a:r>
              <a:rPr lang="en-US" i="1" dirty="0"/>
              <a:t>n</a:t>
            </a:r>
            <a:r>
              <a:rPr lang="en-US" dirty="0"/>
              <a:t>) = S(</a:t>
            </a:r>
            <a:r>
              <a:rPr lang="en-US" i="1" dirty="0"/>
              <a:t>m</a:t>
            </a:r>
            <a:r>
              <a:rPr lang="en-US" dirty="0"/>
              <a:t> + </a:t>
            </a:r>
            <a:r>
              <a:rPr lang="en-US" i="1" dirty="0"/>
              <a:t>n</a:t>
            </a:r>
            <a:r>
              <a:rPr lang="en-US" dirty="0"/>
              <a:t>)</a:t>
            </a:r>
          </a:p>
        </p:txBody>
      </p:sp>
      <p:sp>
        <p:nvSpPr>
          <p:cNvPr id="10" name="Google Shape;326;p39">
            <a:extLst>
              <a:ext uri="{FF2B5EF4-FFF2-40B4-BE49-F238E27FC236}">
                <a16:creationId xmlns:a16="http://schemas.microsoft.com/office/drawing/2014/main" id="{8F24A21E-5D3E-4018-BC11-2FEBAEEF0103}"/>
              </a:ext>
            </a:extLst>
          </p:cNvPr>
          <p:cNvSpPr/>
          <p:nvPr/>
        </p:nvSpPr>
        <p:spPr>
          <a:xfrm>
            <a:off x="5851390" y="2542880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26;p39">
            <a:extLst>
              <a:ext uri="{FF2B5EF4-FFF2-40B4-BE49-F238E27FC236}">
                <a16:creationId xmlns:a16="http://schemas.microsoft.com/office/drawing/2014/main" id="{85834E82-A171-441D-BEBE-631ECAE20721}"/>
              </a:ext>
            </a:extLst>
          </p:cNvPr>
          <p:cNvSpPr/>
          <p:nvPr/>
        </p:nvSpPr>
        <p:spPr>
          <a:xfrm>
            <a:off x="419087" y="1045717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26;p39">
            <a:extLst>
              <a:ext uri="{FF2B5EF4-FFF2-40B4-BE49-F238E27FC236}">
                <a16:creationId xmlns:a16="http://schemas.microsoft.com/office/drawing/2014/main" id="{C338EF5D-B487-4B2F-987E-82D48E32A8B1}"/>
              </a:ext>
            </a:extLst>
          </p:cNvPr>
          <p:cNvSpPr/>
          <p:nvPr/>
        </p:nvSpPr>
        <p:spPr>
          <a:xfrm>
            <a:off x="1293787" y="1718046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25;p39">
            <a:extLst>
              <a:ext uri="{FF2B5EF4-FFF2-40B4-BE49-F238E27FC236}">
                <a16:creationId xmlns:a16="http://schemas.microsoft.com/office/drawing/2014/main" id="{4686955F-C33B-4A32-9515-42D23B638968}"/>
              </a:ext>
            </a:extLst>
          </p:cNvPr>
          <p:cNvSpPr txBox="1">
            <a:spLocks/>
          </p:cNvSpPr>
          <p:nvPr/>
        </p:nvSpPr>
        <p:spPr>
          <a:xfrm>
            <a:off x="4356847" y="1005945"/>
            <a:ext cx="4475453" cy="80748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dirty="0"/>
              <a:t>Inductive Hypothesis:      + n = n</a:t>
            </a:r>
          </a:p>
        </p:txBody>
      </p:sp>
      <p:sp>
        <p:nvSpPr>
          <p:cNvPr id="13" name="Google Shape;326;p39">
            <a:extLst>
              <a:ext uri="{FF2B5EF4-FFF2-40B4-BE49-F238E27FC236}">
                <a16:creationId xmlns:a16="http://schemas.microsoft.com/office/drawing/2014/main" id="{114889BE-0DBC-4D30-92AE-184487A1F077}"/>
              </a:ext>
            </a:extLst>
          </p:cNvPr>
          <p:cNvSpPr/>
          <p:nvPr/>
        </p:nvSpPr>
        <p:spPr>
          <a:xfrm>
            <a:off x="6923125" y="1321665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7039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9"/>
          <p:cNvSpPr txBox="1">
            <a:spLocks noGrp="1"/>
          </p:cNvSpPr>
          <p:nvPr>
            <p:ph type="body" idx="1"/>
          </p:nvPr>
        </p:nvSpPr>
        <p:spPr>
          <a:xfrm>
            <a:off x="311701" y="1005944"/>
            <a:ext cx="3940278" cy="376170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  + S(n)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   = S(       + n), </a:t>
            </a:r>
            <a:r>
              <a:rPr lang="en-US" sz="2200" dirty="0"/>
              <a:t>by AA2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   = </a:t>
            </a:r>
            <a:r>
              <a:rPr lang="en" sz="2200" dirty="0"/>
              <a:t> </a:t>
            </a:r>
            <a:r>
              <a:rPr lang="en-US" sz="2200" dirty="0"/>
              <a:t>S(n), by induction hypothesis</a:t>
            </a:r>
            <a:endParaRPr lang="en"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200" dirty="0"/>
          </a:p>
        </p:txBody>
      </p:sp>
      <p:sp>
        <p:nvSpPr>
          <p:cNvPr id="7" name="Google Shape;75;p15">
            <a:extLst>
              <a:ext uri="{FF2B5EF4-FFF2-40B4-BE49-F238E27FC236}">
                <a16:creationId xmlns:a16="http://schemas.microsoft.com/office/drawing/2014/main" id="{38E23327-DF72-4D2C-9367-A1123F4EB8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24101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Inductive Step</a:t>
            </a:r>
            <a:endParaRPr dirty="0"/>
          </a:p>
        </p:txBody>
      </p:sp>
      <p:sp>
        <p:nvSpPr>
          <p:cNvPr id="9" name="Google Shape;344;p41">
            <a:extLst>
              <a:ext uri="{FF2B5EF4-FFF2-40B4-BE49-F238E27FC236}">
                <a16:creationId xmlns:a16="http://schemas.microsoft.com/office/drawing/2014/main" id="{77375FD8-BF18-47FC-9637-2C3BA1F6DDE9}"/>
              </a:ext>
            </a:extLst>
          </p:cNvPr>
          <p:cNvSpPr txBox="1">
            <a:spLocks/>
          </p:cNvSpPr>
          <p:nvPr/>
        </p:nvSpPr>
        <p:spPr>
          <a:xfrm>
            <a:off x="4356847" y="1948246"/>
            <a:ext cx="4513393" cy="2819400"/>
          </a:xfrm>
          <a:prstGeom prst="rect">
            <a:avLst/>
          </a:prstGeom>
          <a:solidFill>
            <a:srgbClr val="EAD1DC"/>
          </a:solidFill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b="1" dirty="0"/>
              <a:t>(AA1)</a:t>
            </a:r>
            <a:r>
              <a:rPr lang="en-US" dirty="0"/>
              <a:t> For all natural numbers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dirty="0"/>
              <a:t> </a:t>
            </a:r>
            <a:r>
              <a:rPr lang="en-US" i="1" dirty="0"/>
              <a:t>n</a:t>
            </a:r>
            <a:r>
              <a:rPr lang="en-US" dirty="0"/>
              <a:t> +        = </a:t>
            </a:r>
            <a:r>
              <a:rPr lang="en-US" i="1" dirty="0"/>
              <a:t>n</a:t>
            </a:r>
          </a:p>
          <a:p>
            <a:pPr marL="0" indent="0">
              <a:spcBef>
                <a:spcPts val="1600"/>
              </a:spcBef>
              <a:buFont typeface="Arial" panose="020B0604020202020204" pitchFamily="34" charset="0"/>
              <a:buNone/>
            </a:pPr>
            <a:r>
              <a:rPr lang="en-US" b="1" dirty="0"/>
              <a:t>(AA2)</a:t>
            </a:r>
            <a:r>
              <a:rPr lang="en-US" dirty="0"/>
              <a:t> For all natural numbers </a:t>
            </a:r>
            <a:r>
              <a:rPr lang="en-US" i="1" dirty="0"/>
              <a:t>m</a:t>
            </a:r>
            <a:r>
              <a:rPr lang="en-US" dirty="0"/>
              <a:t> and </a:t>
            </a:r>
            <a:r>
              <a:rPr lang="en-US" i="1" dirty="0"/>
              <a:t>n</a:t>
            </a:r>
            <a:r>
              <a:rPr lang="en-US" dirty="0"/>
              <a:t>:</a:t>
            </a:r>
          </a:p>
          <a:p>
            <a:pPr marL="914400" indent="0">
              <a:spcBef>
                <a:spcPts val="160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en-US" i="1" dirty="0"/>
              <a:t>m</a:t>
            </a:r>
            <a:r>
              <a:rPr lang="en-US" dirty="0"/>
              <a:t> + S(</a:t>
            </a:r>
            <a:r>
              <a:rPr lang="en-US" i="1" dirty="0"/>
              <a:t>n</a:t>
            </a:r>
            <a:r>
              <a:rPr lang="en-US" dirty="0"/>
              <a:t>) = S(</a:t>
            </a:r>
            <a:r>
              <a:rPr lang="en-US" i="1" dirty="0"/>
              <a:t>m</a:t>
            </a:r>
            <a:r>
              <a:rPr lang="en-US" dirty="0"/>
              <a:t> + </a:t>
            </a:r>
            <a:r>
              <a:rPr lang="en-US" i="1" dirty="0"/>
              <a:t>n</a:t>
            </a:r>
            <a:r>
              <a:rPr lang="en-US" dirty="0"/>
              <a:t>)</a:t>
            </a:r>
          </a:p>
        </p:txBody>
      </p:sp>
      <p:sp>
        <p:nvSpPr>
          <p:cNvPr id="10" name="Google Shape;326;p39">
            <a:extLst>
              <a:ext uri="{FF2B5EF4-FFF2-40B4-BE49-F238E27FC236}">
                <a16:creationId xmlns:a16="http://schemas.microsoft.com/office/drawing/2014/main" id="{8F24A21E-5D3E-4018-BC11-2FEBAEEF0103}"/>
              </a:ext>
            </a:extLst>
          </p:cNvPr>
          <p:cNvSpPr/>
          <p:nvPr/>
        </p:nvSpPr>
        <p:spPr>
          <a:xfrm>
            <a:off x="5851390" y="2542880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26;p39">
            <a:extLst>
              <a:ext uri="{FF2B5EF4-FFF2-40B4-BE49-F238E27FC236}">
                <a16:creationId xmlns:a16="http://schemas.microsoft.com/office/drawing/2014/main" id="{85834E82-A171-441D-BEBE-631ECAE20721}"/>
              </a:ext>
            </a:extLst>
          </p:cNvPr>
          <p:cNvSpPr/>
          <p:nvPr/>
        </p:nvSpPr>
        <p:spPr>
          <a:xfrm>
            <a:off x="419087" y="1045717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326;p39">
            <a:extLst>
              <a:ext uri="{FF2B5EF4-FFF2-40B4-BE49-F238E27FC236}">
                <a16:creationId xmlns:a16="http://schemas.microsoft.com/office/drawing/2014/main" id="{C338EF5D-B487-4B2F-987E-82D48E32A8B1}"/>
              </a:ext>
            </a:extLst>
          </p:cNvPr>
          <p:cNvSpPr/>
          <p:nvPr/>
        </p:nvSpPr>
        <p:spPr>
          <a:xfrm>
            <a:off x="1063266" y="1662393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25;p39">
            <a:extLst>
              <a:ext uri="{FF2B5EF4-FFF2-40B4-BE49-F238E27FC236}">
                <a16:creationId xmlns:a16="http://schemas.microsoft.com/office/drawing/2014/main" id="{4686955F-C33B-4A32-9515-42D23B638968}"/>
              </a:ext>
            </a:extLst>
          </p:cNvPr>
          <p:cNvSpPr txBox="1">
            <a:spLocks/>
          </p:cNvSpPr>
          <p:nvPr/>
        </p:nvSpPr>
        <p:spPr>
          <a:xfrm>
            <a:off x="4356847" y="1005945"/>
            <a:ext cx="4475453" cy="80748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dirty="0"/>
              <a:t>Inductive Hypothesis:      + n = n</a:t>
            </a:r>
          </a:p>
        </p:txBody>
      </p:sp>
      <p:sp>
        <p:nvSpPr>
          <p:cNvPr id="13" name="Google Shape;326;p39">
            <a:extLst>
              <a:ext uri="{FF2B5EF4-FFF2-40B4-BE49-F238E27FC236}">
                <a16:creationId xmlns:a16="http://schemas.microsoft.com/office/drawing/2014/main" id="{114889BE-0DBC-4D30-92AE-184487A1F077}"/>
              </a:ext>
            </a:extLst>
          </p:cNvPr>
          <p:cNvSpPr/>
          <p:nvPr/>
        </p:nvSpPr>
        <p:spPr>
          <a:xfrm>
            <a:off x="6923125" y="1321665"/>
            <a:ext cx="309764" cy="302078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00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22" name="Google Shape;422;p5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solidFill>
            <a:srgbClr val="FDFDCD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Axioms – facts we accept as true without a proof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Theorem – facts deduced from axioms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Natural numbers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	- four axioms to build the set of natural numbers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	- one axiom for making new true facts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311700" y="1388511"/>
            <a:ext cx="8520600" cy="754062"/>
          </a:xfrm>
          <a:prstGeom prst="rect">
            <a:avLst/>
          </a:prstGeom>
          <a:solidFill>
            <a:srgbClr val="00FF00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dirty="0"/>
              <a:t>0, 1, 2, 3, …</a:t>
            </a:r>
            <a:endParaRPr sz="38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38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800" dirty="0"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4294967295"/>
          </p:nvPr>
        </p:nvSpPr>
        <p:spPr>
          <a:xfrm>
            <a:off x="311700" y="2383858"/>
            <a:ext cx="8521700" cy="1890961"/>
          </a:xfrm>
          <a:prstGeom prst="rect">
            <a:avLst/>
          </a:prstGeom>
          <a:solidFill>
            <a:srgbClr val="FFFF00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3800" dirty="0"/>
              <a:t>Can not enumerate them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3800" dirty="0"/>
              <a:t>Need a procedure to build new numbers from existing ones</a:t>
            </a:r>
            <a:endParaRPr sz="38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8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800" dirty="0"/>
          </a:p>
        </p:txBody>
      </p:sp>
      <p:sp>
        <p:nvSpPr>
          <p:cNvPr id="8" name="Google Shape;75;p15">
            <a:extLst>
              <a:ext uri="{FF2B5EF4-FFF2-40B4-BE49-F238E27FC236}">
                <a16:creationId xmlns:a16="http://schemas.microsoft.com/office/drawing/2014/main" id="{3DD66B4C-6ADB-4F49-87AC-F634562DE9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363223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a natural number?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 animBg="1"/>
      <p:bldP spid="70" grpId="0" uiExpand="1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Number building (Axioms 1 and 2)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F174B-F94F-4000-9FC3-B59FB26AF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90789"/>
            <a:ext cx="8481780" cy="3782506"/>
          </a:xfrm>
          <a:solidFill>
            <a:srgbClr val="FDFDCD"/>
          </a:solidFill>
        </p:spPr>
        <p:txBody>
          <a:bodyPr/>
          <a:lstStyle/>
          <a:p>
            <a:pPr marL="114300" indent="0">
              <a:buNone/>
            </a:pPr>
            <a:r>
              <a:rPr lang="en-US" dirty="0"/>
              <a:t>We need two things:</a:t>
            </a:r>
          </a:p>
          <a:p>
            <a:pPr marL="571500" indent="-457200">
              <a:buFont typeface="+mj-lt"/>
              <a:buAutoNum type="arabicPeriod"/>
            </a:pPr>
            <a:r>
              <a:rPr lang="en-US" dirty="0"/>
              <a:t>A number to start with, “the zero”.</a:t>
            </a:r>
          </a:p>
          <a:p>
            <a:pPr marL="571500" indent="-457200">
              <a:buFont typeface="+mj-lt"/>
              <a:buAutoNum type="arabicPeriod"/>
            </a:pPr>
            <a:endParaRPr lang="en-US" dirty="0"/>
          </a:p>
          <a:p>
            <a:pPr marL="571500" indent="-457200">
              <a:buFont typeface="+mj-lt"/>
              <a:buAutoNum type="arabicPeriod"/>
            </a:pPr>
            <a:endParaRPr lang="en-US" dirty="0"/>
          </a:p>
          <a:p>
            <a:pPr marL="571500" indent="-457200">
              <a:buFont typeface="+mj-lt"/>
              <a:buAutoNum type="arabicPeriod"/>
            </a:pPr>
            <a:r>
              <a:rPr lang="en-US" dirty="0"/>
              <a:t>A procedure that gives new numbers</a:t>
            </a:r>
          </a:p>
        </p:txBody>
      </p:sp>
      <p:sp>
        <p:nvSpPr>
          <p:cNvPr id="7" name="Google Shape;201;p30">
            <a:extLst>
              <a:ext uri="{FF2B5EF4-FFF2-40B4-BE49-F238E27FC236}">
                <a16:creationId xmlns:a16="http://schemas.microsoft.com/office/drawing/2014/main" id="{5313B717-AE78-475D-BEC7-DA14AFEB53C3}"/>
              </a:ext>
            </a:extLst>
          </p:cNvPr>
          <p:cNvSpPr/>
          <p:nvPr/>
        </p:nvSpPr>
        <p:spPr>
          <a:xfrm>
            <a:off x="1255385" y="1882125"/>
            <a:ext cx="306460" cy="290344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08F8ADD-DB91-4AC9-A241-9D5C90809604}"/>
              </a:ext>
            </a:extLst>
          </p:cNvPr>
          <p:cNvSpPr/>
          <p:nvPr/>
        </p:nvSpPr>
        <p:spPr>
          <a:xfrm>
            <a:off x="2612954" y="3001117"/>
            <a:ext cx="3103965" cy="173385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Magical Number Machine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C770EE-54E5-4D83-9483-FE570B73DAAD}"/>
              </a:ext>
            </a:extLst>
          </p:cNvPr>
          <p:cNvSpPr txBox="1"/>
          <p:nvPr/>
        </p:nvSpPr>
        <p:spPr>
          <a:xfrm>
            <a:off x="827523" y="3683379"/>
            <a:ext cx="1031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B91D12-8820-403B-B475-65A23BC54BF1}"/>
              </a:ext>
            </a:extLst>
          </p:cNvPr>
          <p:cNvSpPr txBox="1"/>
          <p:nvPr/>
        </p:nvSpPr>
        <p:spPr>
          <a:xfrm>
            <a:off x="6674199" y="3683378"/>
            <a:ext cx="1596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Number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1024AAB-B06C-4F49-A48C-3957FA95F3FF}"/>
              </a:ext>
            </a:extLst>
          </p:cNvPr>
          <p:cNvCxnSpPr>
            <a:stCxn id="5" idx="3"/>
            <a:endCxn id="4" idx="1"/>
          </p:cNvCxnSpPr>
          <p:nvPr/>
        </p:nvCxnSpPr>
        <p:spPr>
          <a:xfrm>
            <a:off x="1859170" y="3868045"/>
            <a:ext cx="7537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7059ACE-9B30-4F7A-ADB6-8463CE015A68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 flipV="1">
            <a:off x="5716919" y="3868044"/>
            <a:ext cx="95728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887A412-0D81-4560-A192-5F295BD11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90789"/>
            <a:ext cx="8481780" cy="3782506"/>
          </a:xfrm>
          <a:solidFill>
            <a:srgbClr val="FDFDCD"/>
          </a:solidFill>
        </p:spPr>
        <p:txBody>
          <a:bodyPr/>
          <a:lstStyle/>
          <a:p>
            <a:pPr marL="114300" indent="0">
              <a:buNone/>
            </a:pPr>
            <a:r>
              <a:rPr lang="en-US" dirty="0"/>
              <a:t> 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35329F5-4AF7-42BD-BBDB-3D70ECB3D71A}"/>
              </a:ext>
            </a:extLst>
          </p:cNvPr>
          <p:cNvSpPr/>
          <p:nvPr/>
        </p:nvSpPr>
        <p:spPr>
          <a:xfrm>
            <a:off x="2631973" y="1911297"/>
            <a:ext cx="3103965" cy="173385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Magical Number Machine </a:t>
            </a:r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Magical Number Machine (Axiom 3)</a:t>
            </a:r>
            <a:endParaRPr dirty="0"/>
          </a:p>
        </p:txBody>
      </p:sp>
      <p:sp>
        <p:nvSpPr>
          <p:cNvPr id="7" name="Google Shape;201;p30">
            <a:extLst>
              <a:ext uri="{FF2B5EF4-FFF2-40B4-BE49-F238E27FC236}">
                <a16:creationId xmlns:a16="http://schemas.microsoft.com/office/drawing/2014/main" id="{5313B717-AE78-475D-BEC7-DA14AFEB53C3}"/>
              </a:ext>
            </a:extLst>
          </p:cNvPr>
          <p:cNvSpPr/>
          <p:nvPr/>
        </p:nvSpPr>
        <p:spPr>
          <a:xfrm>
            <a:off x="6947634" y="2597553"/>
            <a:ext cx="306460" cy="290344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06417B-3A6C-4232-911B-6D568C6DBAED}"/>
              </a:ext>
            </a:extLst>
          </p:cNvPr>
          <p:cNvSpPr txBox="1"/>
          <p:nvPr/>
        </p:nvSpPr>
        <p:spPr>
          <a:xfrm>
            <a:off x="858259" y="2558060"/>
            <a:ext cx="1031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B8BE2B-3792-4471-B4E2-9DA4AAD5A6DC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889906" y="2742726"/>
            <a:ext cx="7537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624652D-F3CC-4CA2-8F72-3A49C9D15918}"/>
              </a:ext>
            </a:extLst>
          </p:cNvPr>
          <p:cNvCxnSpPr>
            <a:cxnSpLocks/>
          </p:cNvCxnSpPr>
          <p:nvPr/>
        </p:nvCxnSpPr>
        <p:spPr>
          <a:xfrm flipV="1">
            <a:off x="5747655" y="2742725"/>
            <a:ext cx="95728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002ED7E-AD3C-40DE-A1B4-E517D01AB5D6}"/>
              </a:ext>
            </a:extLst>
          </p:cNvPr>
          <p:cNvCxnSpPr>
            <a:cxnSpLocks/>
          </p:cNvCxnSpPr>
          <p:nvPr/>
        </p:nvCxnSpPr>
        <p:spPr>
          <a:xfrm>
            <a:off x="2489627" y="1875798"/>
            <a:ext cx="3388659" cy="18048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F93D63C-B345-4694-B9E5-DA5FFF656937}"/>
              </a:ext>
            </a:extLst>
          </p:cNvPr>
          <p:cNvCxnSpPr>
            <a:cxnSpLocks/>
          </p:cNvCxnSpPr>
          <p:nvPr/>
        </p:nvCxnSpPr>
        <p:spPr>
          <a:xfrm flipV="1">
            <a:off x="2489627" y="1875798"/>
            <a:ext cx="3442447" cy="180485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7632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1BFA655-046F-4417-A87D-936AA9B1E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937452"/>
            <a:ext cx="8481780" cy="4114608"/>
          </a:xfrm>
          <a:solidFill>
            <a:srgbClr val="FDFDCD"/>
          </a:solidFill>
        </p:spPr>
        <p:txBody>
          <a:bodyPr/>
          <a:lstStyle/>
          <a:p>
            <a:pPr marL="114300" indent="0">
              <a:buNone/>
            </a:pPr>
            <a:r>
              <a:rPr lang="en-US" dirty="0"/>
              <a:t> 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2FD0C5A-FD6F-4AD7-84B0-0A5432B5FDD0}"/>
              </a:ext>
            </a:extLst>
          </p:cNvPr>
          <p:cNvSpPr/>
          <p:nvPr/>
        </p:nvSpPr>
        <p:spPr>
          <a:xfrm>
            <a:off x="2812739" y="3112926"/>
            <a:ext cx="3103965" cy="173385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Magical Number Machine 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CD7D322-551B-46D8-BAC7-EF6A1EACEAB5}"/>
              </a:ext>
            </a:extLst>
          </p:cNvPr>
          <p:cNvSpPr/>
          <p:nvPr/>
        </p:nvSpPr>
        <p:spPr>
          <a:xfrm>
            <a:off x="2812739" y="1038974"/>
            <a:ext cx="3103965" cy="173385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Magical Number Machine </a:t>
            </a:r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Magical Number Machine (Axiom 4)</a:t>
            </a:r>
            <a:endParaRPr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1024AAB-B06C-4F49-A48C-3957FA95F3FF}"/>
              </a:ext>
            </a:extLst>
          </p:cNvPr>
          <p:cNvCxnSpPr>
            <a:cxnSpLocks/>
          </p:cNvCxnSpPr>
          <p:nvPr/>
        </p:nvCxnSpPr>
        <p:spPr>
          <a:xfrm>
            <a:off x="2058955" y="1905901"/>
            <a:ext cx="7537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7059ACE-9B30-4F7A-ADB6-8463CE015A68}"/>
              </a:ext>
            </a:extLst>
          </p:cNvPr>
          <p:cNvCxnSpPr>
            <a:cxnSpLocks/>
          </p:cNvCxnSpPr>
          <p:nvPr/>
        </p:nvCxnSpPr>
        <p:spPr>
          <a:xfrm flipV="1">
            <a:off x="5916704" y="1905900"/>
            <a:ext cx="95728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B8BE2B-3792-4471-B4E2-9DA4AAD5A6DC}"/>
              </a:ext>
            </a:extLst>
          </p:cNvPr>
          <p:cNvCxnSpPr>
            <a:cxnSpLocks/>
          </p:cNvCxnSpPr>
          <p:nvPr/>
        </p:nvCxnSpPr>
        <p:spPr>
          <a:xfrm>
            <a:off x="2058955" y="3979855"/>
            <a:ext cx="7537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624652D-F3CC-4CA2-8F72-3A49C9D15918}"/>
              </a:ext>
            </a:extLst>
          </p:cNvPr>
          <p:cNvCxnSpPr>
            <a:cxnSpLocks/>
          </p:cNvCxnSpPr>
          <p:nvPr/>
        </p:nvCxnSpPr>
        <p:spPr>
          <a:xfrm flipV="1">
            <a:off x="5916704" y="3979854"/>
            <a:ext cx="95728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201;p30">
            <a:extLst>
              <a:ext uri="{FF2B5EF4-FFF2-40B4-BE49-F238E27FC236}">
                <a16:creationId xmlns:a16="http://schemas.microsoft.com/office/drawing/2014/main" id="{72339525-6C05-4999-9021-FDAFB5E5EB03}"/>
              </a:ext>
            </a:extLst>
          </p:cNvPr>
          <p:cNvSpPr/>
          <p:nvPr/>
        </p:nvSpPr>
        <p:spPr>
          <a:xfrm>
            <a:off x="1528833" y="1760728"/>
            <a:ext cx="306460" cy="29034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9525" cap="flat" cmpd="sng">
            <a:solidFill>
              <a:schemeClr val="accent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01;p30">
            <a:extLst>
              <a:ext uri="{FF2B5EF4-FFF2-40B4-BE49-F238E27FC236}">
                <a16:creationId xmlns:a16="http://schemas.microsoft.com/office/drawing/2014/main" id="{F093DF34-9ED5-4234-AFEF-D58FCB2AD05B}"/>
              </a:ext>
            </a:extLst>
          </p:cNvPr>
          <p:cNvSpPr/>
          <p:nvPr/>
        </p:nvSpPr>
        <p:spPr>
          <a:xfrm>
            <a:off x="1528833" y="3834682"/>
            <a:ext cx="306460" cy="290344"/>
          </a:xfrm>
          <a:prstGeom prst="ellipse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1;p30">
            <a:extLst>
              <a:ext uri="{FF2B5EF4-FFF2-40B4-BE49-F238E27FC236}">
                <a16:creationId xmlns:a16="http://schemas.microsoft.com/office/drawing/2014/main" id="{C963EAF3-A9D5-40B4-8787-A9BEDB5851E5}"/>
              </a:ext>
            </a:extLst>
          </p:cNvPr>
          <p:cNvSpPr/>
          <p:nvPr/>
        </p:nvSpPr>
        <p:spPr>
          <a:xfrm>
            <a:off x="7085045" y="1760728"/>
            <a:ext cx="306460" cy="2903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accent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01;p30">
            <a:extLst>
              <a:ext uri="{FF2B5EF4-FFF2-40B4-BE49-F238E27FC236}">
                <a16:creationId xmlns:a16="http://schemas.microsoft.com/office/drawing/2014/main" id="{62EA79FE-0555-44BF-8783-242E619C3310}"/>
              </a:ext>
            </a:extLst>
          </p:cNvPr>
          <p:cNvSpPr/>
          <p:nvPr/>
        </p:nvSpPr>
        <p:spPr>
          <a:xfrm>
            <a:off x="7085045" y="3834682"/>
            <a:ext cx="306460" cy="2903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E068C70-4A65-4368-B4B9-33741CB9A392}"/>
              </a:ext>
            </a:extLst>
          </p:cNvPr>
          <p:cNvCxnSpPr>
            <a:cxnSpLocks/>
          </p:cNvCxnSpPr>
          <p:nvPr/>
        </p:nvCxnSpPr>
        <p:spPr>
          <a:xfrm>
            <a:off x="2128477" y="937452"/>
            <a:ext cx="5593977" cy="399569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F9EC336-CB20-46A1-A487-5146CB18BA58}"/>
              </a:ext>
            </a:extLst>
          </p:cNvPr>
          <p:cNvCxnSpPr>
            <a:cxnSpLocks/>
          </p:cNvCxnSpPr>
          <p:nvPr/>
        </p:nvCxnSpPr>
        <p:spPr>
          <a:xfrm flipV="1">
            <a:off x="2328262" y="1038974"/>
            <a:ext cx="5286905" cy="394796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959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AE47F67-9E87-46E0-9BFF-99283234F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937260"/>
            <a:ext cx="8481780" cy="4000500"/>
          </a:xfrm>
          <a:solidFill>
            <a:srgbClr val="FDFDCD"/>
          </a:solidFill>
        </p:spPr>
        <p:txBody>
          <a:bodyPr/>
          <a:lstStyle/>
          <a:p>
            <a:pPr marL="114300" indent="0">
              <a:buNone/>
            </a:pPr>
            <a:r>
              <a:rPr lang="en-US" dirty="0"/>
              <a:t>  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2277EC8-773E-415B-953B-A83CE1E3C08C}"/>
              </a:ext>
            </a:extLst>
          </p:cNvPr>
          <p:cNvSpPr/>
          <p:nvPr/>
        </p:nvSpPr>
        <p:spPr>
          <a:xfrm>
            <a:off x="2812929" y="3112926"/>
            <a:ext cx="3103965" cy="173385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Magical Number Machine 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A418577-98BE-4432-941F-615C867EBAA7}"/>
              </a:ext>
            </a:extLst>
          </p:cNvPr>
          <p:cNvSpPr/>
          <p:nvPr/>
        </p:nvSpPr>
        <p:spPr>
          <a:xfrm>
            <a:off x="2812739" y="1038972"/>
            <a:ext cx="3103965" cy="1733855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Magical Number Machine </a:t>
            </a:r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Magical Number Machine (Axiom 4)</a:t>
            </a:r>
            <a:endParaRPr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1024AAB-B06C-4F49-A48C-3957FA95F3FF}"/>
              </a:ext>
            </a:extLst>
          </p:cNvPr>
          <p:cNvCxnSpPr>
            <a:cxnSpLocks/>
          </p:cNvCxnSpPr>
          <p:nvPr/>
        </p:nvCxnSpPr>
        <p:spPr>
          <a:xfrm>
            <a:off x="2058955" y="1905901"/>
            <a:ext cx="7537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7059ACE-9B30-4F7A-ADB6-8463CE015A68}"/>
              </a:ext>
            </a:extLst>
          </p:cNvPr>
          <p:cNvCxnSpPr>
            <a:cxnSpLocks/>
          </p:cNvCxnSpPr>
          <p:nvPr/>
        </p:nvCxnSpPr>
        <p:spPr>
          <a:xfrm flipV="1">
            <a:off x="5916704" y="1905900"/>
            <a:ext cx="95728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B8BE2B-3792-4471-B4E2-9DA4AAD5A6DC}"/>
              </a:ext>
            </a:extLst>
          </p:cNvPr>
          <p:cNvCxnSpPr>
            <a:cxnSpLocks/>
          </p:cNvCxnSpPr>
          <p:nvPr/>
        </p:nvCxnSpPr>
        <p:spPr>
          <a:xfrm>
            <a:off x="2058955" y="3979855"/>
            <a:ext cx="7537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624652D-F3CC-4CA2-8F72-3A49C9D15918}"/>
              </a:ext>
            </a:extLst>
          </p:cNvPr>
          <p:cNvCxnSpPr>
            <a:cxnSpLocks/>
          </p:cNvCxnSpPr>
          <p:nvPr/>
        </p:nvCxnSpPr>
        <p:spPr>
          <a:xfrm flipV="1">
            <a:off x="5916704" y="3979854"/>
            <a:ext cx="95728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201;p30">
            <a:extLst>
              <a:ext uri="{FF2B5EF4-FFF2-40B4-BE49-F238E27FC236}">
                <a16:creationId xmlns:a16="http://schemas.microsoft.com/office/drawing/2014/main" id="{72339525-6C05-4999-9021-FDAFB5E5EB03}"/>
              </a:ext>
            </a:extLst>
          </p:cNvPr>
          <p:cNvSpPr/>
          <p:nvPr/>
        </p:nvSpPr>
        <p:spPr>
          <a:xfrm>
            <a:off x="1528833" y="1760728"/>
            <a:ext cx="306460" cy="29034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9525" cap="flat" cmpd="sng">
            <a:solidFill>
              <a:schemeClr val="accent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01;p30">
            <a:extLst>
              <a:ext uri="{FF2B5EF4-FFF2-40B4-BE49-F238E27FC236}">
                <a16:creationId xmlns:a16="http://schemas.microsoft.com/office/drawing/2014/main" id="{F093DF34-9ED5-4234-AFEF-D58FCB2AD05B}"/>
              </a:ext>
            </a:extLst>
          </p:cNvPr>
          <p:cNvSpPr/>
          <p:nvPr/>
        </p:nvSpPr>
        <p:spPr>
          <a:xfrm>
            <a:off x="1528833" y="3834682"/>
            <a:ext cx="306460" cy="29034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1;p30">
            <a:extLst>
              <a:ext uri="{FF2B5EF4-FFF2-40B4-BE49-F238E27FC236}">
                <a16:creationId xmlns:a16="http://schemas.microsoft.com/office/drawing/2014/main" id="{C963EAF3-A9D5-40B4-8787-A9BEDB5851E5}"/>
              </a:ext>
            </a:extLst>
          </p:cNvPr>
          <p:cNvSpPr/>
          <p:nvPr/>
        </p:nvSpPr>
        <p:spPr>
          <a:xfrm>
            <a:off x="7085045" y="1760728"/>
            <a:ext cx="306460" cy="2903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9525" cap="flat" cmpd="sng">
            <a:solidFill>
              <a:schemeClr val="accent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01;p30">
            <a:extLst>
              <a:ext uri="{FF2B5EF4-FFF2-40B4-BE49-F238E27FC236}">
                <a16:creationId xmlns:a16="http://schemas.microsoft.com/office/drawing/2014/main" id="{62EA79FE-0555-44BF-8783-242E619C3310}"/>
              </a:ext>
            </a:extLst>
          </p:cNvPr>
          <p:cNvSpPr/>
          <p:nvPr/>
        </p:nvSpPr>
        <p:spPr>
          <a:xfrm>
            <a:off x="7085045" y="3834682"/>
            <a:ext cx="306460" cy="290344"/>
          </a:xfrm>
          <a:prstGeom prst="ellipse">
            <a:avLst/>
          </a:prstGeom>
          <a:solidFill>
            <a:srgbClr val="00B0F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CAAAD49-FB4D-4D66-AD8D-C9B409F34F47}"/>
              </a:ext>
            </a:extLst>
          </p:cNvPr>
          <p:cNvCxnSpPr>
            <a:cxnSpLocks/>
          </p:cNvCxnSpPr>
          <p:nvPr/>
        </p:nvCxnSpPr>
        <p:spPr>
          <a:xfrm>
            <a:off x="1752495" y="1038973"/>
            <a:ext cx="5862672" cy="3807809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34FBE6B-7995-4582-B81B-1808D112933C}"/>
              </a:ext>
            </a:extLst>
          </p:cNvPr>
          <p:cNvCxnSpPr>
            <a:cxnSpLocks/>
          </p:cNvCxnSpPr>
          <p:nvPr/>
        </p:nvCxnSpPr>
        <p:spPr>
          <a:xfrm flipV="1">
            <a:off x="1974797" y="1038974"/>
            <a:ext cx="5501768" cy="383432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2725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CA0B2-999F-4C73-BB93-82A890EA2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Proofs (Axiom 5)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A4436E-7DEA-4C8D-B608-412921031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25224"/>
            <a:ext cx="8520600" cy="3800133"/>
          </a:xfrm>
          <a:solidFill>
            <a:srgbClr val="FDFDCD"/>
          </a:solidFill>
        </p:spPr>
        <p:txBody>
          <a:bodyPr/>
          <a:lstStyle/>
          <a:p>
            <a:pPr marL="114300" indent="0">
              <a:buNone/>
            </a:pPr>
            <a:r>
              <a:rPr lang="en-US" dirty="0"/>
              <a:t>If we want to “prove” that all the numbers have a dashed margin:</a:t>
            </a:r>
          </a:p>
          <a:p>
            <a:pPr marL="571500" indent="-457200">
              <a:buFont typeface="+mj-lt"/>
              <a:buAutoNum type="arabicPeriod"/>
            </a:pPr>
            <a:r>
              <a:rPr lang="en-US" dirty="0"/>
              <a:t>Check that “zero” has dashed margins.</a:t>
            </a:r>
          </a:p>
          <a:p>
            <a:pPr marL="571500" indent="-457200">
              <a:buFont typeface="+mj-lt"/>
              <a:buAutoNum type="arabicPeriod"/>
            </a:pPr>
            <a:endParaRPr lang="en-US" dirty="0"/>
          </a:p>
          <a:p>
            <a:pPr marL="571500" indent="-457200">
              <a:buFont typeface="+mj-lt"/>
              <a:buAutoNum type="arabicPeriod"/>
            </a:pPr>
            <a:endParaRPr lang="en-US" dirty="0"/>
          </a:p>
          <a:p>
            <a:pPr marL="571500" indent="-457200">
              <a:buFont typeface="+mj-lt"/>
              <a:buAutoNum type="arabicPeriod"/>
            </a:pPr>
            <a:r>
              <a:rPr lang="en-US" dirty="0"/>
              <a:t>If the input of the magical number machine has dashed margins, then the output has dashed margins. </a:t>
            </a:r>
          </a:p>
        </p:txBody>
      </p:sp>
      <p:sp>
        <p:nvSpPr>
          <p:cNvPr id="4" name="Google Shape;201;p30">
            <a:extLst>
              <a:ext uri="{FF2B5EF4-FFF2-40B4-BE49-F238E27FC236}">
                <a16:creationId xmlns:a16="http://schemas.microsoft.com/office/drawing/2014/main" id="{4193C8D8-5C51-45FA-9C68-E7B12C7823F6}"/>
              </a:ext>
            </a:extLst>
          </p:cNvPr>
          <p:cNvSpPr/>
          <p:nvPr/>
        </p:nvSpPr>
        <p:spPr>
          <a:xfrm>
            <a:off x="1284501" y="1982831"/>
            <a:ext cx="306460" cy="290344"/>
          </a:xfrm>
          <a:prstGeom prst="ellipse">
            <a:avLst/>
          </a:prstGeom>
          <a:solidFill>
            <a:srgbClr val="00FF00"/>
          </a:solidFill>
          <a:ln w="28575" cap="flat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0AE5E4-AE9D-4F35-B754-AB1C762C4478}"/>
              </a:ext>
            </a:extLst>
          </p:cNvPr>
          <p:cNvCxnSpPr>
            <a:cxnSpLocks/>
          </p:cNvCxnSpPr>
          <p:nvPr/>
        </p:nvCxnSpPr>
        <p:spPr>
          <a:xfrm>
            <a:off x="1298235" y="4065114"/>
            <a:ext cx="75378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EE4146-1181-4D2B-B10C-378F958D7659}"/>
              </a:ext>
            </a:extLst>
          </p:cNvPr>
          <p:cNvCxnSpPr>
            <a:cxnSpLocks/>
          </p:cNvCxnSpPr>
          <p:nvPr/>
        </p:nvCxnSpPr>
        <p:spPr>
          <a:xfrm flipV="1">
            <a:off x="5155984" y="4065113"/>
            <a:ext cx="957280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Google Shape;201;p30">
            <a:extLst>
              <a:ext uri="{FF2B5EF4-FFF2-40B4-BE49-F238E27FC236}">
                <a16:creationId xmlns:a16="http://schemas.microsoft.com/office/drawing/2014/main" id="{7BA37872-8F65-4413-9264-AAEA65BB0BA5}"/>
              </a:ext>
            </a:extLst>
          </p:cNvPr>
          <p:cNvSpPr/>
          <p:nvPr/>
        </p:nvSpPr>
        <p:spPr>
          <a:xfrm>
            <a:off x="737522" y="3918275"/>
            <a:ext cx="367642" cy="291981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38100" cap="flat" cmpd="sng">
            <a:solidFill>
              <a:schemeClr val="accent1">
                <a:lumMod val="50000"/>
              </a:schemeClr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01;p30">
            <a:extLst>
              <a:ext uri="{FF2B5EF4-FFF2-40B4-BE49-F238E27FC236}">
                <a16:creationId xmlns:a16="http://schemas.microsoft.com/office/drawing/2014/main" id="{79660C2A-37AD-4DA3-AF48-6FA1D1345CFF}"/>
              </a:ext>
            </a:extLst>
          </p:cNvPr>
          <p:cNvSpPr/>
          <p:nvPr/>
        </p:nvSpPr>
        <p:spPr>
          <a:xfrm>
            <a:off x="6293224" y="3880444"/>
            <a:ext cx="337561" cy="329841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" cap="flat" cmpd="sng">
            <a:solidFill>
              <a:schemeClr val="accent1">
                <a:lumMod val="50000"/>
              </a:schemeClr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322EC45-9199-456F-B23C-40C3A3245C76}"/>
              </a:ext>
            </a:extLst>
          </p:cNvPr>
          <p:cNvSpPr/>
          <p:nvPr/>
        </p:nvSpPr>
        <p:spPr>
          <a:xfrm>
            <a:off x="2052019" y="3178436"/>
            <a:ext cx="3103965" cy="1733855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Magical Number Machine </a:t>
            </a:r>
          </a:p>
        </p:txBody>
      </p:sp>
    </p:spTree>
    <p:extLst>
      <p:ext uri="{BB962C8B-B14F-4D97-AF65-F5344CB8AC3E}">
        <p14:creationId xmlns:p14="http://schemas.microsoft.com/office/powerpoint/2010/main" val="2665509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>
            <a:spLocks noGrp="1"/>
          </p:cNvSpPr>
          <p:nvPr>
            <p:ph type="body" idx="1"/>
          </p:nvPr>
        </p:nvSpPr>
        <p:spPr>
          <a:xfrm>
            <a:off x="311700" y="1225224"/>
            <a:ext cx="8520600" cy="3431299"/>
          </a:xfrm>
          <a:prstGeom prst="rect">
            <a:avLst/>
          </a:prstGeom>
          <a:solidFill>
            <a:srgbClr val="FDFDCD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/>
              <a:t>Let M be a set of natural numbers, with the following properties:</a:t>
            </a:r>
            <a:endParaRPr sz="2300" dirty="0"/>
          </a:p>
          <a:p>
            <a:pPr marL="457200" lvl="0" indent="-374650" algn="l" rtl="0">
              <a:spcBef>
                <a:spcPts val="160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 dirty="0"/>
              <a:t>     belongs to M</a:t>
            </a:r>
            <a:endParaRPr sz="2300" dirty="0"/>
          </a:p>
          <a:p>
            <a:pPr marL="457200" lvl="0" indent="-374650" algn="l" rtl="0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 dirty="0"/>
              <a:t>If n belongs to M, then so does S(n)</a:t>
            </a:r>
            <a:endParaRPr sz="23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 dirty="0"/>
              <a:t>Then M contains all the natural numbers.</a:t>
            </a:r>
            <a:endParaRPr sz="23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318" name="Google Shape;318;p38"/>
          <p:cNvSpPr/>
          <p:nvPr/>
        </p:nvSpPr>
        <p:spPr>
          <a:xfrm>
            <a:off x="775511" y="1810075"/>
            <a:ext cx="308263" cy="3013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75;p15">
            <a:extLst>
              <a:ext uri="{FF2B5EF4-FFF2-40B4-BE49-F238E27FC236}">
                <a16:creationId xmlns:a16="http://schemas.microsoft.com/office/drawing/2014/main" id="{E38A2DBF-69C1-4A7A-B790-A4F4A83ED7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70205"/>
            <a:ext cx="8520600" cy="6030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Axiom 5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NEW WORLD RECORD - THE LONGEST DOMINO LINE EVER">
            <a:hlinkClick r:id="" action="ppaction://media"/>
            <a:extLst>
              <a:ext uri="{FF2B5EF4-FFF2-40B4-BE49-F238E27FC236}">
                <a16:creationId xmlns:a16="http://schemas.microsoft.com/office/drawing/2014/main" id="{CAB47B0C-0B26-47CF-A2D7-0FB845B41C4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28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4947</TotalTime>
  <Words>732</Words>
  <Application>Microsoft Office PowerPoint</Application>
  <PresentationFormat>On-screen Show (16:9)</PresentationFormat>
  <Paragraphs>128</Paragraphs>
  <Slides>19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Wingdings</vt:lpstr>
      <vt:lpstr>Calibri</vt:lpstr>
      <vt:lpstr>Calibri Light</vt:lpstr>
      <vt:lpstr>Fira Sans</vt:lpstr>
      <vt:lpstr>Office Theme</vt:lpstr>
      <vt:lpstr>Natural Numbers Proofs</vt:lpstr>
      <vt:lpstr>What is a natural number?</vt:lpstr>
      <vt:lpstr>Number building (Axioms 1 and 2)</vt:lpstr>
      <vt:lpstr>Magical Number Machine (Axiom 3)</vt:lpstr>
      <vt:lpstr>Magical Number Machine (Axiom 4)</vt:lpstr>
      <vt:lpstr>Magical Number Machine (Axiom 4)</vt:lpstr>
      <vt:lpstr>Proofs (Axiom 5)</vt:lpstr>
      <vt:lpstr>Axiom 5</vt:lpstr>
      <vt:lpstr>PowerPoint Presentation</vt:lpstr>
      <vt:lpstr>Theorem</vt:lpstr>
      <vt:lpstr>Theorem</vt:lpstr>
      <vt:lpstr>Theorem</vt:lpstr>
      <vt:lpstr>Base Case</vt:lpstr>
      <vt:lpstr>Inductive Step</vt:lpstr>
      <vt:lpstr>Inductive Step</vt:lpstr>
      <vt:lpstr>Inductive Step</vt:lpstr>
      <vt:lpstr>Inductive Step</vt:lpstr>
      <vt:lpstr>Inductive Step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a number?</dc:title>
  <dc:creator>Nora Evans</dc:creator>
  <cp:lastModifiedBy>Nora Evans</cp:lastModifiedBy>
  <cp:revision>221</cp:revision>
  <dcterms:modified xsi:type="dcterms:W3CDTF">2020-05-28T16:00:38Z</dcterms:modified>
</cp:coreProperties>
</file>